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62" r:id="rId2"/>
    <p:sldId id="333" r:id="rId3"/>
    <p:sldId id="306" r:id="rId4"/>
    <p:sldId id="307" r:id="rId5"/>
    <p:sldId id="308" r:id="rId6"/>
    <p:sldId id="310" r:id="rId7"/>
    <p:sldId id="309" r:id="rId8"/>
    <p:sldId id="423" r:id="rId9"/>
    <p:sldId id="311" r:id="rId10"/>
    <p:sldId id="312" r:id="rId11"/>
    <p:sldId id="263" r:id="rId12"/>
    <p:sldId id="313" r:id="rId13"/>
    <p:sldId id="264" r:id="rId14"/>
    <p:sldId id="335" r:id="rId15"/>
    <p:sldId id="314" r:id="rId16"/>
    <p:sldId id="316" r:id="rId17"/>
    <p:sldId id="317" r:id="rId18"/>
    <p:sldId id="318" r:id="rId19"/>
    <p:sldId id="319" r:id="rId20"/>
    <p:sldId id="320" r:id="rId21"/>
    <p:sldId id="321" r:id="rId22"/>
    <p:sldId id="331" r:id="rId23"/>
    <p:sldId id="337" r:id="rId24"/>
    <p:sldId id="339" r:id="rId25"/>
    <p:sldId id="341" r:id="rId26"/>
    <p:sldId id="324" r:id="rId27"/>
    <p:sldId id="325" r:id="rId28"/>
    <p:sldId id="326" r:id="rId29"/>
    <p:sldId id="327" r:id="rId30"/>
    <p:sldId id="328" r:id="rId31"/>
    <p:sldId id="329" r:id="rId32"/>
    <p:sldId id="268" r:id="rId33"/>
    <p:sldId id="271" r:id="rId34"/>
    <p:sldId id="272" r:id="rId35"/>
    <p:sldId id="276" r:id="rId36"/>
    <p:sldId id="343" r:id="rId37"/>
    <p:sldId id="279" r:id="rId38"/>
    <p:sldId id="344" r:id="rId39"/>
    <p:sldId id="287" r:id="rId40"/>
    <p:sldId id="346" r:id="rId41"/>
    <p:sldId id="348" r:id="rId42"/>
    <p:sldId id="350" r:id="rId43"/>
    <p:sldId id="352" r:id="rId44"/>
    <p:sldId id="356" r:id="rId45"/>
    <p:sldId id="421" r:id="rId46"/>
    <p:sldId id="354" r:id="rId47"/>
    <p:sldId id="357" r:id="rId48"/>
    <p:sldId id="283" r:id="rId49"/>
    <p:sldId id="410" r:id="rId50"/>
    <p:sldId id="412" r:id="rId51"/>
    <p:sldId id="413" r:id="rId52"/>
    <p:sldId id="415" r:id="rId53"/>
    <p:sldId id="417" r:id="rId54"/>
    <p:sldId id="419" r:id="rId55"/>
    <p:sldId id="424" r:id="rId56"/>
    <p:sldId id="290" r:id="rId57"/>
    <p:sldId id="291" r:id="rId5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PMingLiU"/>
      <p:regular r:id="rId65"/>
    </p:embeddedFont>
    <p:embeddedFont>
      <p:font typeface="Book Antiqua" panose="02040602050305030304" pitchFamily="18" charset="0"/>
      <p:regular r:id="rId66"/>
      <p:bold r:id="rId67"/>
      <p:italic r:id="rId68"/>
      <p:boldItalic r:id="rId69"/>
    </p:embeddedFont>
    <p:embeddedFont>
      <p:font typeface="Greek Symbols" panose="020B0604020202020204"/>
      <p:regular r:id="rId70"/>
    </p:embeddedFont>
    <p:embeddedFont>
      <p:font typeface="SimSun" panose="02010600030101010101" pitchFamily="2" charset="-122"/>
      <p:regular r:id="rId71"/>
    </p:embeddedFont>
    <p:embeddedFont>
      <p:font typeface="SimSun" panose="02010600030101010101" pitchFamily="2" charset="-122"/>
      <p:regular r:id="rId71"/>
    </p:embeddedFont>
  </p:embeddedFontLst>
  <p:custDataLst>
    <p:tags r:id="rId7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10" autoAdjust="0"/>
  </p:normalViewPr>
  <p:slideViewPr>
    <p:cSldViewPr snapToGrid="0">
      <p:cViewPr varScale="1">
        <p:scale>
          <a:sx n="109" d="100"/>
          <a:sy n="109" d="100"/>
        </p:scale>
        <p:origin x="16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2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66073C-62FA-46E4-9F41-BA382BD6D6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F3ACB49-8120-4FE6-8EE9-E2ACB810F670}" type="datetimeFigureOut">
              <a:rPr lang="en-US"/>
              <a:pPr>
                <a:defRPr/>
              </a:pPr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55ED3DD-E912-487D-9A36-39552465C01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D0B8F07-4C35-42DA-958E-CB48AF4DC470}" type="slidenum">
              <a:rPr lang="en-US" altLang="zh-CN" sz="1200">
                <a:latin typeface="Arial" panose="020B0604020202020204" pitchFamily="34" charset="0"/>
              </a:rPr>
              <a:pPr eaLnBrk="1" hangingPunct="1"/>
              <a:t>45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7E5EE3-87B5-460A-8183-EDC3A5769C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8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F9F052-EFBD-48E3-994D-421C58071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4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633D31-E415-46C2-991D-F2241EECDC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1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942E1B-12FC-4B97-B715-0A3A718309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03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CEB958-3F4F-4D86-965D-20D833E292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083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AB48EF-881E-4247-8DE5-300D76AED6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77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FCBD6F-3677-4A76-80EE-C3206185C6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64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ADEF32-1C30-4275-BB59-2945E35E50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8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1081E6-7842-437D-BC1D-93A5C6933C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79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4BF844-3649-4D7E-8A2A-51F7F594A1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04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F61A64-B5BA-47DB-99E2-DEBDD14C5D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91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46E4D62-18A6-4B93-8C05-1E6D6620219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9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9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2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3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2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1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4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</a:rPr>
              <a:t>Simple linear regression</a:t>
            </a:r>
            <a:r>
              <a:rPr lang="en-US" altLang="en-US" baseline="-25000" smtClean="0">
                <a:solidFill>
                  <a:srgbClr val="FF0000"/>
                </a:solidFill>
                <a:sym typeface="Greek Symbols" pitchFamily="18" charset="2"/>
              </a:rPr>
              <a:t> 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z="2800" smtClean="0"/>
              <a:t>Linear regression with one predictor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Other statistical relationships</a:t>
            </a:r>
          </a:p>
        </p:txBody>
      </p:sp>
      <p:sp>
        <p:nvSpPr>
          <p:cNvPr id="219139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Height and weight</a:t>
            </a:r>
          </a:p>
          <a:p>
            <a:r>
              <a:rPr lang="en-US" altLang="en-US"/>
              <a:t>Alcohol consumed and blood alcohol content</a:t>
            </a:r>
          </a:p>
          <a:p>
            <a:r>
              <a:rPr lang="en-US" altLang="en-US"/>
              <a:t>Vital lung capacity and pack-years of smoking</a:t>
            </a:r>
          </a:p>
          <a:p>
            <a:r>
              <a:rPr lang="en-US" altLang="en-US"/>
              <a:t>Driving speed and gas mileage</a:t>
            </a:r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</a:rPr>
              <a:t>What is simple linear regression?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way of evaluating the </a:t>
            </a:r>
            <a:r>
              <a:rPr lang="en-US" altLang="en-US" u="sng" smtClean="0">
                <a:solidFill>
                  <a:srgbClr val="FF0000"/>
                </a:solidFill>
              </a:rPr>
              <a:t>relationship between two continuous variables</a:t>
            </a:r>
            <a:r>
              <a:rPr lang="en-US" altLang="en-US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en-US" smtClean="0"/>
              <a:t>One variable is regarded as the </a:t>
            </a:r>
            <a:r>
              <a:rPr lang="en-US" altLang="en-US" b="1" smtClean="0">
                <a:solidFill>
                  <a:srgbClr val="0033CC"/>
                </a:solidFill>
              </a:rPr>
              <a:t>predictor</a:t>
            </a:r>
            <a:r>
              <a:rPr lang="en-US" altLang="en-US" smtClean="0"/>
              <a:t>, </a:t>
            </a:r>
            <a:r>
              <a:rPr lang="en-US" altLang="en-US" b="1" smtClean="0">
                <a:solidFill>
                  <a:srgbClr val="0033CC"/>
                </a:solidFill>
              </a:rPr>
              <a:t>explanatory</a:t>
            </a:r>
            <a:r>
              <a:rPr lang="en-US" altLang="en-US" smtClean="0"/>
              <a:t>, or </a:t>
            </a:r>
            <a:r>
              <a:rPr lang="en-US" altLang="en-US" b="1" smtClean="0">
                <a:solidFill>
                  <a:srgbClr val="0033CC"/>
                </a:solidFill>
              </a:rPr>
              <a:t>independent</a:t>
            </a:r>
            <a:r>
              <a:rPr lang="en-US" altLang="en-US" b="1" smtClean="0">
                <a:solidFill>
                  <a:schemeClr val="accent2"/>
                </a:solidFill>
              </a:rPr>
              <a:t> </a:t>
            </a:r>
            <a:r>
              <a:rPr lang="en-US" altLang="en-US" smtClean="0"/>
              <a:t>variable (x).</a:t>
            </a:r>
          </a:p>
          <a:p>
            <a:r>
              <a:rPr lang="en-US" altLang="en-US" smtClean="0"/>
              <a:t>Other variable is regarded as the </a:t>
            </a:r>
            <a:r>
              <a:rPr lang="en-US" altLang="en-US" b="1" smtClean="0">
                <a:solidFill>
                  <a:srgbClr val="0033CC"/>
                </a:solidFill>
              </a:rPr>
              <a:t>response</a:t>
            </a:r>
            <a:r>
              <a:rPr lang="en-US" altLang="en-US" smtClean="0"/>
              <a:t>, </a:t>
            </a:r>
            <a:r>
              <a:rPr lang="en-US" altLang="en-US" b="1" smtClean="0">
                <a:solidFill>
                  <a:srgbClr val="0033CC"/>
                </a:solidFill>
              </a:rPr>
              <a:t>outcome</a:t>
            </a:r>
            <a:r>
              <a:rPr lang="en-US" altLang="en-US" smtClean="0"/>
              <a:t>, or </a:t>
            </a:r>
            <a:r>
              <a:rPr lang="en-US" altLang="en-US" b="1" smtClean="0">
                <a:solidFill>
                  <a:srgbClr val="0033CC"/>
                </a:solidFill>
              </a:rPr>
              <a:t>dependent</a:t>
            </a:r>
            <a:r>
              <a:rPr lang="en-US" altLang="en-US" smtClean="0">
                <a:solidFill>
                  <a:srgbClr val="0033CC"/>
                </a:solidFill>
              </a:rPr>
              <a:t> </a:t>
            </a:r>
            <a:r>
              <a:rPr lang="en-US" altLang="en-US" smtClean="0"/>
              <a:t>variable (y).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4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4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/>
            </a:r>
            <a:br>
              <a:rPr lang="en-US" altLang="en-US" sz="4400">
                <a:solidFill>
                  <a:schemeClr val="tx2"/>
                </a:solidFill>
              </a:rPr>
            </a:br>
            <a:r>
              <a:rPr lang="en-US" altLang="en-US" sz="4400">
                <a:solidFill>
                  <a:srgbClr val="FF0000"/>
                </a:solidFill>
              </a:rPr>
              <a:t>Regression Models</a:t>
            </a:r>
          </a:p>
        </p:txBody>
      </p:sp>
      <p:sp>
        <p:nvSpPr>
          <p:cNvPr id="220163" name="Rectangle 3"/>
          <p:cNvSpPr>
            <a:spLocks noChangeArrowheads="1"/>
          </p:cNvSpPr>
          <p:nvPr/>
        </p:nvSpPr>
        <p:spPr bwMode="auto">
          <a:xfrm>
            <a:off x="609600" y="1828800"/>
            <a:ext cx="83264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1.	Answer ‘What is the Relationship Between the Variables?’</a:t>
            </a:r>
          </a:p>
          <a:p>
            <a:r>
              <a:rPr lang="en-US" altLang="en-US"/>
              <a:t>2.	Equation Used</a:t>
            </a:r>
          </a:p>
          <a:p>
            <a:pPr lvl="1"/>
            <a:r>
              <a:rPr lang="en-US" altLang="en-US"/>
              <a:t>1 Numerical Dependent (Response) Variable</a:t>
            </a:r>
          </a:p>
          <a:p>
            <a:pPr lvl="2"/>
            <a:r>
              <a:rPr lang="en-US" altLang="en-US"/>
              <a:t>What is to Be Predicted</a:t>
            </a:r>
          </a:p>
          <a:p>
            <a:pPr lvl="1"/>
            <a:r>
              <a:rPr lang="en-US" altLang="en-US"/>
              <a:t>1 or More Numerical or Categorical Independent (Explanatory) Variables</a:t>
            </a:r>
          </a:p>
          <a:p>
            <a:r>
              <a:rPr lang="en-US" altLang="en-US"/>
              <a:t>3.	Used Mainly for Prediction &amp; Estimation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0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3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ChangeArrowheads="1"/>
          </p:cNvSpPr>
          <p:nvPr/>
        </p:nvSpPr>
        <p:spPr bwMode="auto">
          <a:xfrm>
            <a:off x="914400" y="685800"/>
            <a:ext cx="772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Scatter Diagrams</a:t>
            </a:r>
          </a:p>
        </p:txBody>
      </p:sp>
      <p:sp>
        <p:nvSpPr>
          <p:cNvPr id="47107" name="Rectangle 8"/>
          <p:cNvSpPr>
            <a:spLocks noChangeArrowheads="1"/>
          </p:cNvSpPr>
          <p:nvPr/>
        </p:nvSpPr>
        <p:spPr bwMode="auto">
          <a:xfrm>
            <a:off x="533400" y="2667000"/>
            <a:ext cx="81534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sz="3600" dirty="0">
                <a:latin typeface="+mn-lt"/>
              </a:rPr>
              <a:t>A </a:t>
            </a:r>
            <a:r>
              <a:rPr kumimoji="1" lang="en-US" sz="3600" i="1" dirty="0">
                <a:solidFill>
                  <a:srgbClr val="FF0000"/>
                </a:solidFill>
                <a:latin typeface="+mn-lt"/>
              </a:rPr>
              <a:t>scatter plot</a:t>
            </a:r>
            <a:r>
              <a:rPr kumimoji="1" lang="en-US" sz="3600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sz="3600" dirty="0">
                <a:latin typeface="+mn-lt"/>
              </a:rPr>
              <a:t>is a graph that may be used to represent the relationship between two variables.  Also referred to as a </a:t>
            </a:r>
            <a:r>
              <a:rPr kumimoji="1" lang="en-US" sz="3600" i="1" dirty="0">
                <a:solidFill>
                  <a:srgbClr val="FF0000"/>
                </a:solidFill>
                <a:latin typeface="+mn-lt"/>
              </a:rPr>
              <a:t>scatter diagram</a:t>
            </a:r>
            <a:r>
              <a:rPr kumimoji="1" lang="en-US" sz="1800" dirty="0">
                <a:solidFill>
                  <a:srgbClr val="FF0000"/>
                </a:solidFill>
                <a:latin typeface="+mn-lt"/>
              </a:rPr>
              <a:t>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609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/>
            </a:r>
            <a:br>
              <a:rPr lang="en-US" altLang="en-US" sz="4400">
                <a:solidFill>
                  <a:schemeClr val="tx2"/>
                </a:solidFill>
              </a:rPr>
            </a:br>
            <a:r>
              <a:rPr lang="en-US" altLang="en-US" sz="4400">
                <a:solidFill>
                  <a:srgbClr val="FF0000"/>
                </a:solidFill>
              </a:rPr>
              <a:t>Two Variable Relationships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2362200" y="2438400"/>
            <a:ext cx="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2362200" y="5486400"/>
            <a:ext cx="495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315200" y="5334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905000" y="2057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Y</a:t>
            </a:r>
          </a:p>
        </p:txBody>
      </p:sp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3200400" y="4648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3962400" y="4114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3733800" y="4572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2895600" y="5105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4267200" y="3657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5181600" y="3124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638800" y="2743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6172200" y="2286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6781800" y="2286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2590800" y="6019800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rgbClr val="990000"/>
                </a:solidFill>
                <a:latin typeface="Book Antiqua" panose="02040602050305030304" pitchFamily="18" charset="0"/>
              </a:rPr>
              <a:t>(a)  Linear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09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/>
            </a:r>
            <a:br>
              <a:rPr lang="en-US" altLang="en-US" sz="4400">
                <a:solidFill>
                  <a:schemeClr val="tx2"/>
                </a:solidFill>
              </a:rPr>
            </a:br>
            <a:r>
              <a:rPr lang="en-US" altLang="en-US" sz="4400">
                <a:solidFill>
                  <a:srgbClr val="FF0000"/>
                </a:solidFill>
              </a:rPr>
              <a:t>Two Variable Relationships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2362200" y="2438400"/>
            <a:ext cx="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2362200" y="5486400"/>
            <a:ext cx="495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7315200" y="5334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1905000" y="2057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Y</a:t>
            </a:r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 rot="-5400000">
            <a:off x="5943600" y="4191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 rot="-5400000">
            <a:off x="5181600" y="4038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 rot="-5400000">
            <a:off x="5410200" y="4495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 rot="-5400000">
            <a:off x="6400800" y="5029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 rot="-5400000">
            <a:off x="4419600" y="3657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 rot="-5400000">
            <a:off x="5029200" y="3200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 rot="-5400000">
            <a:off x="4038600" y="3200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 rot="-5400000">
            <a:off x="3657600" y="2743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9" name="Oval 15"/>
          <p:cNvSpPr>
            <a:spLocks noChangeArrowheads="1"/>
          </p:cNvSpPr>
          <p:nvPr/>
        </p:nvSpPr>
        <p:spPr bwMode="auto">
          <a:xfrm rot="-5400000">
            <a:off x="3200400" y="2438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 rot="-5400000">
            <a:off x="2895600" y="2667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2590800" y="6019800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rgbClr val="990000"/>
                </a:solidFill>
                <a:latin typeface="Book Antiqua" panose="02040602050305030304" pitchFamily="18" charset="0"/>
              </a:rPr>
              <a:t>(b)  Linear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609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Two Variable Relationships</a:t>
            </a: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2362200" y="2438400"/>
            <a:ext cx="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2362200" y="5486400"/>
            <a:ext cx="495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7315200" y="5334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1905000" y="2057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Y</a:t>
            </a:r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 rot="-5400000">
            <a:off x="4876800" y="2667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 rot="-5400000">
            <a:off x="4495800" y="3048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17" name="Oval 9"/>
          <p:cNvSpPr>
            <a:spLocks noChangeArrowheads="1"/>
          </p:cNvSpPr>
          <p:nvPr/>
        </p:nvSpPr>
        <p:spPr bwMode="auto">
          <a:xfrm rot="-5400000">
            <a:off x="5105400" y="3048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 rot="-5400000">
            <a:off x="5257800" y="3505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 rot="-5400000">
            <a:off x="3733800" y="2895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 rot="-5400000">
            <a:off x="4038600" y="2667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 rot="-5400000">
            <a:off x="3352800" y="2743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 rot="-5400000">
            <a:off x="3200400" y="2514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23" name="Oval 15"/>
          <p:cNvSpPr>
            <a:spLocks noChangeArrowheads="1"/>
          </p:cNvSpPr>
          <p:nvPr/>
        </p:nvSpPr>
        <p:spPr bwMode="auto">
          <a:xfrm rot="-5400000">
            <a:off x="2590800" y="2514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 rot="-5400000">
            <a:off x="2819400" y="2895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2590800" y="6019800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rgbClr val="990000"/>
                </a:solidFill>
                <a:latin typeface="Book Antiqua" panose="02040602050305030304" pitchFamily="18" charset="0"/>
              </a:rPr>
              <a:t>(c)  Curvilinear</a:t>
            </a:r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5638800" y="3276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27" name="Oval 19"/>
          <p:cNvSpPr>
            <a:spLocks noChangeArrowheads="1"/>
          </p:cNvSpPr>
          <p:nvPr/>
        </p:nvSpPr>
        <p:spPr bwMode="auto">
          <a:xfrm>
            <a:off x="5867400" y="3733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28" name="Oval 20"/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29" name="Oval 21"/>
          <p:cNvSpPr>
            <a:spLocks noChangeArrowheads="1"/>
          </p:cNvSpPr>
          <p:nvPr/>
        </p:nvSpPr>
        <p:spPr bwMode="auto">
          <a:xfrm>
            <a:off x="6477000" y="4191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30" name="Oval 22"/>
          <p:cNvSpPr>
            <a:spLocks noChangeArrowheads="1"/>
          </p:cNvSpPr>
          <p:nvPr/>
        </p:nvSpPr>
        <p:spPr bwMode="auto">
          <a:xfrm>
            <a:off x="6096000" y="4495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431" name="Oval 23"/>
          <p:cNvSpPr>
            <a:spLocks noChangeArrowheads="1"/>
          </p:cNvSpPr>
          <p:nvPr/>
        </p:nvSpPr>
        <p:spPr bwMode="auto">
          <a:xfrm>
            <a:off x="6477000" y="5105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09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Two Variable Relationships</a:t>
            </a: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>
            <a:off x="2362200" y="2438400"/>
            <a:ext cx="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2362200" y="5486400"/>
            <a:ext cx="495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7315200" y="5334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905000" y="2057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Y</a:t>
            </a:r>
          </a:p>
        </p:txBody>
      </p:sp>
      <p:sp>
        <p:nvSpPr>
          <p:cNvPr id="18439" name="Oval 7"/>
          <p:cNvSpPr>
            <a:spLocks noChangeArrowheads="1"/>
          </p:cNvSpPr>
          <p:nvPr/>
        </p:nvSpPr>
        <p:spPr bwMode="auto">
          <a:xfrm rot="-5400000">
            <a:off x="4876800" y="2438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 rot="-5400000">
            <a:off x="4648200" y="2819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 rot="-5400000">
            <a:off x="5181600" y="2438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 rot="-5400000">
            <a:off x="5486400" y="2438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3" name="Oval 11"/>
          <p:cNvSpPr>
            <a:spLocks noChangeArrowheads="1"/>
          </p:cNvSpPr>
          <p:nvPr/>
        </p:nvSpPr>
        <p:spPr bwMode="auto">
          <a:xfrm rot="-5400000">
            <a:off x="3733800" y="2895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 rot="-5400000">
            <a:off x="4038600" y="2667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5" name="Oval 13"/>
          <p:cNvSpPr>
            <a:spLocks noChangeArrowheads="1"/>
          </p:cNvSpPr>
          <p:nvPr/>
        </p:nvSpPr>
        <p:spPr bwMode="auto">
          <a:xfrm rot="-5400000">
            <a:off x="3352800" y="2743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 rot="-5400000">
            <a:off x="3581400" y="2514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7" name="Oval 15"/>
          <p:cNvSpPr>
            <a:spLocks noChangeArrowheads="1"/>
          </p:cNvSpPr>
          <p:nvPr/>
        </p:nvSpPr>
        <p:spPr bwMode="auto">
          <a:xfrm rot="-5400000">
            <a:off x="4343400" y="2514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 rot="-5400000">
            <a:off x="3276600" y="2971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2590800" y="6019800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rgbClr val="990000"/>
                </a:solidFill>
                <a:latin typeface="Book Antiqua" panose="02040602050305030304" pitchFamily="18" charset="0"/>
              </a:rPr>
              <a:t>(d)  Curvilinear</a:t>
            </a:r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5867400" y="2667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51" name="Oval 19"/>
          <p:cNvSpPr>
            <a:spLocks noChangeArrowheads="1"/>
          </p:cNvSpPr>
          <p:nvPr/>
        </p:nvSpPr>
        <p:spPr bwMode="auto">
          <a:xfrm>
            <a:off x="3276600" y="3657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3124200" y="4114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53" name="Oval 21"/>
          <p:cNvSpPr>
            <a:spLocks noChangeArrowheads="1"/>
          </p:cNvSpPr>
          <p:nvPr/>
        </p:nvSpPr>
        <p:spPr bwMode="auto">
          <a:xfrm>
            <a:off x="2895600" y="3657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971800" y="4648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455" name="Oval 23"/>
          <p:cNvSpPr>
            <a:spLocks noChangeArrowheads="1"/>
          </p:cNvSpPr>
          <p:nvPr/>
        </p:nvSpPr>
        <p:spPr bwMode="auto">
          <a:xfrm>
            <a:off x="2667000" y="5181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609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Two Variable Relationships</a:t>
            </a:r>
          </a:p>
        </p:txBody>
      </p:sp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2362200" y="2438400"/>
            <a:ext cx="0" cy="30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2362200" y="5486400"/>
            <a:ext cx="495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7315200" y="5334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905000" y="2057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Book Antiqua" panose="02040602050305030304" pitchFamily="18" charset="0"/>
              </a:rPr>
              <a:t>Y</a:t>
            </a:r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 rot="-5400000">
            <a:off x="5334000" y="2590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 rot="-5400000">
            <a:off x="4876800" y="3124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65" name="Oval 9"/>
          <p:cNvSpPr>
            <a:spLocks noChangeArrowheads="1"/>
          </p:cNvSpPr>
          <p:nvPr/>
        </p:nvSpPr>
        <p:spPr bwMode="auto">
          <a:xfrm rot="-5400000">
            <a:off x="4953000" y="3810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 rot="-5400000">
            <a:off x="5715000" y="3200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67" name="Oval 11"/>
          <p:cNvSpPr>
            <a:spLocks noChangeArrowheads="1"/>
          </p:cNvSpPr>
          <p:nvPr/>
        </p:nvSpPr>
        <p:spPr bwMode="auto">
          <a:xfrm rot="-5400000">
            <a:off x="3733800" y="2895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 rot="-5400000">
            <a:off x="4114800" y="3886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 rot="-5400000">
            <a:off x="3276600" y="30480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 rot="-5400000">
            <a:off x="5867400" y="4800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71" name="Oval 15"/>
          <p:cNvSpPr>
            <a:spLocks noChangeArrowheads="1"/>
          </p:cNvSpPr>
          <p:nvPr/>
        </p:nvSpPr>
        <p:spPr bwMode="auto">
          <a:xfrm rot="-5400000">
            <a:off x="4343400" y="2514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 rot="-5400000">
            <a:off x="2819400" y="2819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73" name="Text Box 17"/>
          <p:cNvSpPr txBox="1">
            <a:spLocks noChangeArrowheads="1"/>
          </p:cNvSpPr>
          <p:nvPr/>
        </p:nvSpPr>
        <p:spPr bwMode="auto">
          <a:xfrm>
            <a:off x="2590800" y="6019800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rgbClr val="990000"/>
                </a:solidFill>
                <a:latin typeface="Book Antiqua" panose="02040602050305030304" pitchFamily="18" charset="0"/>
              </a:rPr>
              <a:t>(e)  No Relationship</a:t>
            </a: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6096000" y="41148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3276600" y="3657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4724400" y="43434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2895600" y="3657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3505200" y="4648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667000" y="51816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reeform 2"/>
          <p:cNvSpPr>
            <a:spLocks/>
          </p:cNvSpPr>
          <p:nvPr/>
        </p:nvSpPr>
        <p:spPr bwMode="auto">
          <a:xfrm>
            <a:off x="2513013" y="2773363"/>
            <a:ext cx="1978025" cy="365125"/>
          </a:xfrm>
          <a:custGeom>
            <a:avLst/>
            <a:gdLst>
              <a:gd name="T0" fmla="*/ 0 w 1246"/>
              <a:gd name="T1" fmla="*/ 2147483647 h 230"/>
              <a:gd name="T2" fmla="*/ 0 w 1246"/>
              <a:gd name="T3" fmla="*/ 2147483647 h 230"/>
              <a:gd name="T4" fmla="*/ 2147483647 w 1246"/>
              <a:gd name="T5" fmla="*/ 2147483647 h 230"/>
              <a:gd name="T6" fmla="*/ 2147483647 w 1246"/>
              <a:gd name="T7" fmla="*/ 0 h 2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46" h="230">
                <a:moveTo>
                  <a:pt x="0" y="229"/>
                </a:moveTo>
                <a:lnTo>
                  <a:pt x="0" y="141"/>
                </a:lnTo>
                <a:lnTo>
                  <a:pt x="1245" y="141"/>
                </a:lnTo>
                <a:lnTo>
                  <a:pt x="1245" y="0"/>
                </a:lnTo>
              </a:path>
            </a:pathLst>
          </a:custGeom>
          <a:noFill/>
          <a:ln w="254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3" name="Freeform 3"/>
          <p:cNvSpPr>
            <a:spLocks/>
          </p:cNvSpPr>
          <p:nvPr/>
        </p:nvSpPr>
        <p:spPr bwMode="auto">
          <a:xfrm>
            <a:off x="1417638" y="4281488"/>
            <a:ext cx="1096962" cy="365125"/>
          </a:xfrm>
          <a:custGeom>
            <a:avLst/>
            <a:gdLst>
              <a:gd name="T0" fmla="*/ 2147483647 w 691"/>
              <a:gd name="T1" fmla="*/ 0 h 230"/>
              <a:gd name="T2" fmla="*/ 2147483647 w 691"/>
              <a:gd name="T3" fmla="*/ 2147483647 h 230"/>
              <a:gd name="T4" fmla="*/ 0 w 691"/>
              <a:gd name="T5" fmla="*/ 2147483647 h 230"/>
              <a:gd name="T6" fmla="*/ 0 w 691"/>
              <a:gd name="T7" fmla="*/ 2147483647 h 2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91" h="230">
                <a:moveTo>
                  <a:pt x="690" y="0"/>
                </a:moveTo>
                <a:lnTo>
                  <a:pt x="690" y="139"/>
                </a:lnTo>
                <a:lnTo>
                  <a:pt x="0" y="139"/>
                </a:lnTo>
                <a:lnTo>
                  <a:pt x="0" y="229"/>
                </a:lnTo>
              </a:path>
            </a:pathLst>
          </a:custGeom>
          <a:noFill/>
          <a:ln w="254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98450" y="152400"/>
            <a:ext cx="84867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/>
            </a:r>
            <a:br>
              <a:rPr lang="en-US" altLang="en-US" sz="4400">
                <a:solidFill>
                  <a:schemeClr val="tx2"/>
                </a:solidFill>
              </a:rPr>
            </a:br>
            <a:r>
              <a:rPr lang="en-US" altLang="en-US" sz="4400">
                <a:solidFill>
                  <a:srgbClr val="FF0000"/>
                </a:solidFill>
              </a:rPr>
              <a:t>Types of Regression Models</a:t>
            </a:r>
          </a:p>
        </p:txBody>
      </p:sp>
      <p:sp>
        <p:nvSpPr>
          <p:cNvPr id="20485" name="Freeform 5"/>
          <p:cNvSpPr>
            <a:spLocks/>
          </p:cNvSpPr>
          <p:nvPr/>
        </p:nvSpPr>
        <p:spPr bwMode="auto">
          <a:xfrm>
            <a:off x="3486150" y="1974850"/>
            <a:ext cx="2008188" cy="800100"/>
          </a:xfrm>
          <a:custGeom>
            <a:avLst/>
            <a:gdLst>
              <a:gd name="T0" fmla="*/ 0 w 1265"/>
              <a:gd name="T1" fmla="*/ 2147483647 h 504"/>
              <a:gd name="T2" fmla="*/ 2147483647 w 1265"/>
              <a:gd name="T3" fmla="*/ 2147483647 h 504"/>
              <a:gd name="T4" fmla="*/ 2147483647 w 1265"/>
              <a:gd name="T5" fmla="*/ 0 h 504"/>
              <a:gd name="T6" fmla="*/ 0 w 1265"/>
              <a:gd name="T7" fmla="*/ 0 h 504"/>
              <a:gd name="T8" fmla="*/ 0 w 1265"/>
              <a:gd name="T9" fmla="*/ 2147483647 h 5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65" h="504">
                <a:moveTo>
                  <a:pt x="0" y="503"/>
                </a:moveTo>
                <a:lnTo>
                  <a:pt x="1264" y="503"/>
                </a:lnTo>
                <a:lnTo>
                  <a:pt x="1264" y="0"/>
                </a:lnTo>
                <a:lnTo>
                  <a:pt x="0" y="0"/>
                </a:lnTo>
                <a:lnTo>
                  <a:pt x="0" y="503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3567113" y="1966913"/>
            <a:ext cx="18415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Regression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3875088" y="2330450"/>
            <a:ext cx="12303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Models</a:t>
            </a:r>
          </a:p>
        </p:txBody>
      </p:sp>
      <p:sp>
        <p:nvSpPr>
          <p:cNvPr id="20488" name="Freeform 8"/>
          <p:cNvSpPr>
            <a:spLocks/>
          </p:cNvSpPr>
          <p:nvPr/>
        </p:nvSpPr>
        <p:spPr bwMode="auto">
          <a:xfrm>
            <a:off x="915988" y="4787900"/>
            <a:ext cx="1004887" cy="1003300"/>
          </a:xfrm>
          <a:custGeom>
            <a:avLst/>
            <a:gdLst>
              <a:gd name="T0" fmla="*/ 0 w 633"/>
              <a:gd name="T1" fmla="*/ 2147483647 h 632"/>
              <a:gd name="T2" fmla="*/ 2147483647 w 633"/>
              <a:gd name="T3" fmla="*/ 2147483647 h 632"/>
              <a:gd name="T4" fmla="*/ 2147483647 w 633"/>
              <a:gd name="T5" fmla="*/ 0 h 632"/>
              <a:gd name="T6" fmla="*/ 0 w 633"/>
              <a:gd name="T7" fmla="*/ 0 h 632"/>
              <a:gd name="T8" fmla="*/ 0 w 633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33" h="632">
                <a:moveTo>
                  <a:pt x="0" y="631"/>
                </a:moveTo>
                <a:lnTo>
                  <a:pt x="632" y="631"/>
                </a:lnTo>
                <a:lnTo>
                  <a:pt x="63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869950" y="5060950"/>
            <a:ext cx="10953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Linear</a:t>
            </a:r>
          </a:p>
        </p:txBody>
      </p:sp>
      <p:sp>
        <p:nvSpPr>
          <p:cNvPr id="20490" name="Freeform 10"/>
          <p:cNvSpPr>
            <a:spLocks/>
          </p:cNvSpPr>
          <p:nvPr/>
        </p:nvSpPr>
        <p:spPr bwMode="auto">
          <a:xfrm>
            <a:off x="3105150" y="4787900"/>
            <a:ext cx="1006475" cy="1003300"/>
          </a:xfrm>
          <a:custGeom>
            <a:avLst/>
            <a:gdLst>
              <a:gd name="T0" fmla="*/ 0 w 634"/>
              <a:gd name="T1" fmla="*/ 2147483647 h 632"/>
              <a:gd name="T2" fmla="*/ 2147483647 w 634"/>
              <a:gd name="T3" fmla="*/ 2147483647 h 632"/>
              <a:gd name="T4" fmla="*/ 2147483647 w 634"/>
              <a:gd name="T5" fmla="*/ 0 h 632"/>
              <a:gd name="T6" fmla="*/ 0 w 634"/>
              <a:gd name="T7" fmla="*/ 0 h 632"/>
              <a:gd name="T8" fmla="*/ 0 w 634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34" h="632">
                <a:moveTo>
                  <a:pt x="0" y="631"/>
                </a:moveTo>
                <a:lnTo>
                  <a:pt x="633" y="631"/>
                </a:lnTo>
                <a:lnTo>
                  <a:pt x="633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3171825" y="4878388"/>
            <a:ext cx="87471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Non-</a:t>
            </a: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3059113" y="5243513"/>
            <a:ext cx="10953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Linear</a:t>
            </a:r>
          </a:p>
        </p:txBody>
      </p:sp>
      <p:sp>
        <p:nvSpPr>
          <p:cNvPr id="20493" name="Freeform 13"/>
          <p:cNvSpPr>
            <a:spLocks/>
          </p:cNvSpPr>
          <p:nvPr/>
        </p:nvSpPr>
        <p:spPr bwMode="auto">
          <a:xfrm>
            <a:off x="2513013" y="4281488"/>
            <a:ext cx="1096962" cy="365125"/>
          </a:xfrm>
          <a:custGeom>
            <a:avLst/>
            <a:gdLst>
              <a:gd name="T0" fmla="*/ 2147483647 w 691"/>
              <a:gd name="T1" fmla="*/ 2147483647 h 230"/>
              <a:gd name="T2" fmla="*/ 2147483647 w 691"/>
              <a:gd name="T3" fmla="*/ 2147483647 h 230"/>
              <a:gd name="T4" fmla="*/ 0 w 691"/>
              <a:gd name="T5" fmla="*/ 2147483647 h 230"/>
              <a:gd name="T6" fmla="*/ 0 w 691"/>
              <a:gd name="T7" fmla="*/ 0 h 2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91" h="230">
                <a:moveTo>
                  <a:pt x="690" y="229"/>
                </a:moveTo>
                <a:lnTo>
                  <a:pt x="690" y="139"/>
                </a:lnTo>
                <a:lnTo>
                  <a:pt x="0" y="139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Freeform 14"/>
          <p:cNvSpPr>
            <a:spLocks/>
          </p:cNvSpPr>
          <p:nvPr/>
        </p:nvSpPr>
        <p:spPr bwMode="auto">
          <a:xfrm>
            <a:off x="3525838" y="4627563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0 w 96"/>
              <a:gd name="T5" fmla="*/ 0 h 96"/>
              <a:gd name="T6" fmla="*/ 2147483647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9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Freeform 15"/>
          <p:cNvSpPr>
            <a:spLocks/>
          </p:cNvSpPr>
          <p:nvPr/>
        </p:nvSpPr>
        <p:spPr bwMode="auto">
          <a:xfrm>
            <a:off x="1336675" y="4627563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0 w 96"/>
              <a:gd name="T5" fmla="*/ 0 h 96"/>
              <a:gd name="T6" fmla="*/ 2147483647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8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Freeform 16"/>
          <p:cNvSpPr>
            <a:spLocks/>
          </p:cNvSpPr>
          <p:nvPr/>
        </p:nvSpPr>
        <p:spPr bwMode="auto">
          <a:xfrm>
            <a:off x="4489450" y="2773363"/>
            <a:ext cx="2130425" cy="365125"/>
          </a:xfrm>
          <a:custGeom>
            <a:avLst/>
            <a:gdLst>
              <a:gd name="T0" fmla="*/ 2147483647 w 1342"/>
              <a:gd name="T1" fmla="*/ 2147483647 h 230"/>
              <a:gd name="T2" fmla="*/ 2147483647 w 1342"/>
              <a:gd name="T3" fmla="*/ 2147483647 h 230"/>
              <a:gd name="T4" fmla="*/ 0 w 1342"/>
              <a:gd name="T5" fmla="*/ 2147483647 h 230"/>
              <a:gd name="T6" fmla="*/ 0 w 1342"/>
              <a:gd name="T7" fmla="*/ 0 h 2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42" h="230">
                <a:moveTo>
                  <a:pt x="1341" y="229"/>
                </a:moveTo>
                <a:lnTo>
                  <a:pt x="1341" y="141"/>
                </a:lnTo>
                <a:lnTo>
                  <a:pt x="0" y="141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Freeform 17"/>
          <p:cNvSpPr>
            <a:spLocks/>
          </p:cNvSpPr>
          <p:nvPr/>
        </p:nvSpPr>
        <p:spPr bwMode="auto">
          <a:xfrm>
            <a:off x="6535738" y="3119438"/>
            <a:ext cx="153987" cy="152400"/>
          </a:xfrm>
          <a:custGeom>
            <a:avLst/>
            <a:gdLst>
              <a:gd name="T0" fmla="*/ 2147483647 w 97"/>
              <a:gd name="T1" fmla="*/ 0 h 96"/>
              <a:gd name="T2" fmla="*/ 2147483647 w 97"/>
              <a:gd name="T3" fmla="*/ 2147483647 h 96"/>
              <a:gd name="T4" fmla="*/ 0 w 97"/>
              <a:gd name="T5" fmla="*/ 0 h 96"/>
              <a:gd name="T6" fmla="*/ 2147483647 w 97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7" h="96">
                <a:moveTo>
                  <a:pt x="96" y="0"/>
                </a:moveTo>
                <a:lnTo>
                  <a:pt x="49" y="95"/>
                </a:lnTo>
                <a:lnTo>
                  <a:pt x="0" y="0"/>
                </a:lnTo>
                <a:lnTo>
                  <a:pt x="96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Freeform 18"/>
          <p:cNvSpPr>
            <a:spLocks/>
          </p:cNvSpPr>
          <p:nvPr/>
        </p:nvSpPr>
        <p:spPr bwMode="auto">
          <a:xfrm>
            <a:off x="2430463" y="3119438"/>
            <a:ext cx="153987" cy="152400"/>
          </a:xfrm>
          <a:custGeom>
            <a:avLst/>
            <a:gdLst>
              <a:gd name="T0" fmla="*/ 2147483647 w 97"/>
              <a:gd name="T1" fmla="*/ 0 h 96"/>
              <a:gd name="T2" fmla="*/ 2147483647 w 97"/>
              <a:gd name="T3" fmla="*/ 2147483647 h 96"/>
              <a:gd name="T4" fmla="*/ 0 w 97"/>
              <a:gd name="T5" fmla="*/ 0 h 96"/>
              <a:gd name="T6" fmla="*/ 2147483647 w 97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7" h="96">
                <a:moveTo>
                  <a:pt x="96" y="0"/>
                </a:moveTo>
                <a:lnTo>
                  <a:pt x="49" y="95"/>
                </a:lnTo>
                <a:lnTo>
                  <a:pt x="0" y="0"/>
                </a:lnTo>
                <a:lnTo>
                  <a:pt x="96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9" name="Freeform 19"/>
          <p:cNvSpPr>
            <a:spLocks/>
          </p:cNvSpPr>
          <p:nvPr/>
        </p:nvSpPr>
        <p:spPr bwMode="auto">
          <a:xfrm>
            <a:off x="5522913" y="4281488"/>
            <a:ext cx="1096962" cy="365125"/>
          </a:xfrm>
          <a:custGeom>
            <a:avLst/>
            <a:gdLst>
              <a:gd name="T0" fmla="*/ 0 w 691"/>
              <a:gd name="T1" fmla="*/ 2147483647 h 230"/>
              <a:gd name="T2" fmla="*/ 0 w 691"/>
              <a:gd name="T3" fmla="*/ 2147483647 h 230"/>
              <a:gd name="T4" fmla="*/ 2147483647 w 691"/>
              <a:gd name="T5" fmla="*/ 2147483647 h 230"/>
              <a:gd name="T6" fmla="*/ 2147483647 w 691"/>
              <a:gd name="T7" fmla="*/ 0 h 2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91" h="230">
                <a:moveTo>
                  <a:pt x="0" y="229"/>
                </a:moveTo>
                <a:lnTo>
                  <a:pt x="0" y="139"/>
                </a:lnTo>
                <a:lnTo>
                  <a:pt x="690" y="139"/>
                </a:lnTo>
                <a:lnTo>
                  <a:pt x="690" y="0"/>
                </a:lnTo>
              </a:path>
            </a:pathLst>
          </a:custGeom>
          <a:noFill/>
          <a:ln w="254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Freeform 20"/>
          <p:cNvSpPr>
            <a:spLocks/>
          </p:cNvSpPr>
          <p:nvPr/>
        </p:nvSpPr>
        <p:spPr bwMode="auto">
          <a:xfrm>
            <a:off x="5441950" y="4627563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0 w 96"/>
              <a:gd name="T5" fmla="*/ 0 h 96"/>
              <a:gd name="T6" fmla="*/ 2147483647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8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5743575" y="2054225"/>
            <a:ext cx="2370138" cy="46672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Arial" panose="020B0604020202020204" pitchFamily="34" charset="0"/>
              </a:rPr>
              <a:t>2+ Explanatory</a:t>
            </a:r>
          </a:p>
        </p:txBody>
      </p:sp>
      <p:sp>
        <p:nvSpPr>
          <p:cNvPr id="20502" name="Rectangle 22"/>
          <p:cNvSpPr>
            <a:spLocks noChangeArrowheads="1"/>
          </p:cNvSpPr>
          <p:nvPr/>
        </p:nvSpPr>
        <p:spPr bwMode="auto">
          <a:xfrm>
            <a:off x="6148388" y="2538413"/>
            <a:ext cx="1536700" cy="4540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Arial" panose="020B0604020202020204" pitchFamily="34" charset="0"/>
              </a:rPr>
              <a:t>Variables</a:t>
            </a:r>
          </a:p>
        </p:txBody>
      </p:sp>
      <p:sp>
        <p:nvSpPr>
          <p:cNvPr id="20503" name="Freeform 23"/>
          <p:cNvSpPr>
            <a:spLocks/>
          </p:cNvSpPr>
          <p:nvPr/>
        </p:nvSpPr>
        <p:spPr bwMode="auto">
          <a:xfrm>
            <a:off x="1828800" y="3279775"/>
            <a:ext cx="1370013" cy="1003300"/>
          </a:xfrm>
          <a:custGeom>
            <a:avLst/>
            <a:gdLst>
              <a:gd name="T0" fmla="*/ 0 w 863"/>
              <a:gd name="T1" fmla="*/ 2147483647 h 632"/>
              <a:gd name="T2" fmla="*/ 2147483647 w 863"/>
              <a:gd name="T3" fmla="*/ 2147483647 h 632"/>
              <a:gd name="T4" fmla="*/ 2147483647 w 863"/>
              <a:gd name="T5" fmla="*/ 0 h 632"/>
              <a:gd name="T6" fmla="*/ 0 w 863"/>
              <a:gd name="T7" fmla="*/ 0 h 632"/>
              <a:gd name="T8" fmla="*/ 0 w 863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3" h="632">
                <a:moveTo>
                  <a:pt x="0" y="631"/>
                </a:moveTo>
                <a:lnTo>
                  <a:pt x="862" y="631"/>
                </a:lnTo>
                <a:lnTo>
                  <a:pt x="86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504" name="Rectangle 24"/>
          <p:cNvSpPr>
            <a:spLocks noChangeArrowheads="1"/>
          </p:cNvSpPr>
          <p:nvPr/>
        </p:nvSpPr>
        <p:spPr bwMode="auto">
          <a:xfrm>
            <a:off x="1922463" y="3552825"/>
            <a:ext cx="11795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Simple</a:t>
            </a:r>
          </a:p>
        </p:txBody>
      </p:sp>
      <p:sp>
        <p:nvSpPr>
          <p:cNvPr id="20505" name="Freeform 25"/>
          <p:cNvSpPr>
            <a:spLocks/>
          </p:cNvSpPr>
          <p:nvPr/>
        </p:nvSpPr>
        <p:spPr bwMode="auto">
          <a:xfrm>
            <a:off x="5934075" y="3279775"/>
            <a:ext cx="1370013" cy="1003300"/>
          </a:xfrm>
          <a:custGeom>
            <a:avLst/>
            <a:gdLst>
              <a:gd name="T0" fmla="*/ 0 w 863"/>
              <a:gd name="T1" fmla="*/ 2147483647 h 632"/>
              <a:gd name="T2" fmla="*/ 2147483647 w 863"/>
              <a:gd name="T3" fmla="*/ 2147483647 h 632"/>
              <a:gd name="T4" fmla="*/ 2147483647 w 863"/>
              <a:gd name="T5" fmla="*/ 0 h 632"/>
              <a:gd name="T6" fmla="*/ 0 w 863"/>
              <a:gd name="T7" fmla="*/ 0 h 632"/>
              <a:gd name="T8" fmla="*/ 0 w 863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3" h="632">
                <a:moveTo>
                  <a:pt x="0" y="631"/>
                </a:moveTo>
                <a:lnTo>
                  <a:pt x="862" y="631"/>
                </a:lnTo>
                <a:lnTo>
                  <a:pt x="86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506" name="Rectangle 26"/>
          <p:cNvSpPr>
            <a:spLocks noChangeArrowheads="1"/>
          </p:cNvSpPr>
          <p:nvPr/>
        </p:nvSpPr>
        <p:spPr bwMode="auto">
          <a:xfrm>
            <a:off x="5953125" y="3543300"/>
            <a:ext cx="13303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Multiple</a:t>
            </a:r>
          </a:p>
        </p:txBody>
      </p:sp>
      <p:sp>
        <p:nvSpPr>
          <p:cNvPr id="20507" name="Freeform 27"/>
          <p:cNvSpPr>
            <a:spLocks/>
          </p:cNvSpPr>
          <p:nvPr/>
        </p:nvSpPr>
        <p:spPr bwMode="auto">
          <a:xfrm>
            <a:off x="5021263" y="4787900"/>
            <a:ext cx="1004887" cy="1003300"/>
          </a:xfrm>
          <a:custGeom>
            <a:avLst/>
            <a:gdLst>
              <a:gd name="T0" fmla="*/ 0 w 633"/>
              <a:gd name="T1" fmla="*/ 2147483647 h 632"/>
              <a:gd name="T2" fmla="*/ 2147483647 w 633"/>
              <a:gd name="T3" fmla="*/ 2147483647 h 632"/>
              <a:gd name="T4" fmla="*/ 2147483647 w 633"/>
              <a:gd name="T5" fmla="*/ 0 h 632"/>
              <a:gd name="T6" fmla="*/ 0 w 633"/>
              <a:gd name="T7" fmla="*/ 0 h 632"/>
              <a:gd name="T8" fmla="*/ 0 w 633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33" h="632">
                <a:moveTo>
                  <a:pt x="0" y="631"/>
                </a:moveTo>
                <a:lnTo>
                  <a:pt x="632" y="631"/>
                </a:lnTo>
                <a:lnTo>
                  <a:pt x="63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508" name="Rectangle 28"/>
          <p:cNvSpPr>
            <a:spLocks noChangeArrowheads="1"/>
          </p:cNvSpPr>
          <p:nvPr/>
        </p:nvSpPr>
        <p:spPr bwMode="auto">
          <a:xfrm>
            <a:off x="4973638" y="5060950"/>
            <a:ext cx="10953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Linear</a:t>
            </a: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969963" y="2054225"/>
            <a:ext cx="2179637" cy="4540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Arial" panose="020B0604020202020204" pitchFamily="34" charset="0"/>
              </a:rPr>
              <a:t>1 Explanatory</a:t>
            </a:r>
          </a:p>
        </p:txBody>
      </p:sp>
      <p:sp>
        <p:nvSpPr>
          <p:cNvPr id="20510" name="Rectangle 30"/>
          <p:cNvSpPr>
            <a:spLocks noChangeArrowheads="1"/>
          </p:cNvSpPr>
          <p:nvPr/>
        </p:nvSpPr>
        <p:spPr bwMode="auto">
          <a:xfrm>
            <a:off x="1371600" y="2540000"/>
            <a:ext cx="1366838" cy="4540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Arial" panose="020B0604020202020204" pitchFamily="34" charset="0"/>
              </a:rPr>
              <a:t>Variable</a:t>
            </a:r>
          </a:p>
        </p:txBody>
      </p:sp>
      <p:sp>
        <p:nvSpPr>
          <p:cNvPr id="20511" name="Freeform 31"/>
          <p:cNvSpPr>
            <a:spLocks/>
          </p:cNvSpPr>
          <p:nvPr/>
        </p:nvSpPr>
        <p:spPr bwMode="auto">
          <a:xfrm>
            <a:off x="7200900" y="4786313"/>
            <a:ext cx="1006475" cy="1003300"/>
          </a:xfrm>
          <a:custGeom>
            <a:avLst/>
            <a:gdLst>
              <a:gd name="T0" fmla="*/ 0 w 634"/>
              <a:gd name="T1" fmla="*/ 2147483647 h 632"/>
              <a:gd name="T2" fmla="*/ 2147483647 w 634"/>
              <a:gd name="T3" fmla="*/ 2147483647 h 632"/>
              <a:gd name="T4" fmla="*/ 2147483647 w 634"/>
              <a:gd name="T5" fmla="*/ 0 h 632"/>
              <a:gd name="T6" fmla="*/ 0 w 634"/>
              <a:gd name="T7" fmla="*/ 0 h 632"/>
              <a:gd name="T8" fmla="*/ 0 w 634"/>
              <a:gd name="T9" fmla="*/ 2147483647 h 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34" h="632">
                <a:moveTo>
                  <a:pt x="0" y="631"/>
                </a:moveTo>
                <a:lnTo>
                  <a:pt x="633" y="631"/>
                </a:lnTo>
                <a:lnTo>
                  <a:pt x="633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512" name="Rectangle 32"/>
          <p:cNvSpPr>
            <a:spLocks noChangeArrowheads="1"/>
          </p:cNvSpPr>
          <p:nvPr/>
        </p:nvSpPr>
        <p:spPr bwMode="auto">
          <a:xfrm>
            <a:off x="7267575" y="4876800"/>
            <a:ext cx="87471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Non-</a:t>
            </a:r>
          </a:p>
        </p:txBody>
      </p:sp>
      <p:sp>
        <p:nvSpPr>
          <p:cNvPr id="20513" name="Rectangle 33"/>
          <p:cNvSpPr>
            <a:spLocks noChangeArrowheads="1"/>
          </p:cNvSpPr>
          <p:nvPr/>
        </p:nvSpPr>
        <p:spPr bwMode="auto">
          <a:xfrm>
            <a:off x="7154863" y="5241925"/>
            <a:ext cx="10953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Linear</a:t>
            </a:r>
          </a:p>
        </p:txBody>
      </p:sp>
      <p:sp>
        <p:nvSpPr>
          <p:cNvPr id="20514" name="Freeform 34"/>
          <p:cNvSpPr>
            <a:spLocks/>
          </p:cNvSpPr>
          <p:nvPr/>
        </p:nvSpPr>
        <p:spPr bwMode="auto">
          <a:xfrm>
            <a:off x="6608763" y="4279900"/>
            <a:ext cx="1096962" cy="365125"/>
          </a:xfrm>
          <a:custGeom>
            <a:avLst/>
            <a:gdLst>
              <a:gd name="T0" fmla="*/ 2147483647 w 691"/>
              <a:gd name="T1" fmla="*/ 2147483647 h 230"/>
              <a:gd name="T2" fmla="*/ 2147483647 w 691"/>
              <a:gd name="T3" fmla="*/ 2147483647 h 230"/>
              <a:gd name="T4" fmla="*/ 0 w 691"/>
              <a:gd name="T5" fmla="*/ 2147483647 h 230"/>
              <a:gd name="T6" fmla="*/ 0 w 691"/>
              <a:gd name="T7" fmla="*/ 0 h 2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91" h="230">
                <a:moveTo>
                  <a:pt x="690" y="229"/>
                </a:moveTo>
                <a:lnTo>
                  <a:pt x="690" y="139"/>
                </a:lnTo>
                <a:lnTo>
                  <a:pt x="0" y="139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15" name="Freeform 35"/>
          <p:cNvSpPr>
            <a:spLocks/>
          </p:cNvSpPr>
          <p:nvPr/>
        </p:nvSpPr>
        <p:spPr bwMode="auto">
          <a:xfrm>
            <a:off x="7621588" y="4625975"/>
            <a:ext cx="152400" cy="152400"/>
          </a:xfrm>
          <a:custGeom>
            <a:avLst/>
            <a:gdLst>
              <a:gd name="T0" fmla="*/ 2147483647 w 96"/>
              <a:gd name="T1" fmla="*/ 0 h 96"/>
              <a:gd name="T2" fmla="*/ 2147483647 w 96"/>
              <a:gd name="T3" fmla="*/ 2147483647 h 96"/>
              <a:gd name="T4" fmla="*/ 0 w 96"/>
              <a:gd name="T5" fmla="*/ 0 h 96"/>
              <a:gd name="T6" fmla="*/ 2147483647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9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1150938" y="228600"/>
            <a:ext cx="77930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342" tIns="42672" rIns="85342" bIns="42672" anchor="b"/>
          <a:lstStyle/>
          <a:p>
            <a:pPr algn="ctr" defTabSz="852488">
              <a:defRPr/>
            </a:pPr>
            <a:r>
              <a:rPr lang="en-US" sz="4100" dirty="0">
                <a:solidFill>
                  <a:srgbClr val="C00000"/>
                </a:solidFill>
                <a:latin typeface="+mj-lt"/>
              </a:rPr>
              <a:t>Simple Linear Regression</a:t>
            </a:r>
          </a:p>
        </p:txBody>
      </p:sp>
      <p:sp>
        <p:nvSpPr>
          <p:cNvPr id="3075" name="Rectangle 4"/>
          <p:cNvSpPr>
            <a:spLocks noChangeArrowheads="1"/>
          </p:cNvSpPr>
          <p:nvPr/>
        </p:nvSpPr>
        <p:spPr bwMode="auto">
          <a:xfrm>
            <a:off x="838200" y="1868488"/>
            <a:ext cx="8077200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342" tIns="42672" rIns="85342" bIns="42672"/>
          <a:lstStyle>
            <a:lvl1pPr marL="320675" indent="-320675" defTabSz="8524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93738" indent="-268288" defTabSz="8524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52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52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52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900"/>
              <a:t>A statistical technique that uses a single, independent variable (X) to estimate a single dependent variable (Y),based on the equation for a line: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500"/>
              <a:t>       </a:t>
            </a:r>
          </a:p>
          <a:p>
            <a:pPr lvl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500"/>
              <a:t>                    </a:t>
            </a:r>
            <a:r>
              <a:rPr lang="en-US" altLang="en-US" sz="2500">
                <a:solidFill>
                  <a:srgbClr val="C00000"/>
                </a:solidFill>
              </a:rPr>
              <a:t>Y = b + mX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723900" y="2051050"/>
            <a:ext cx="5945188" cy="3165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21507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908050" y="2116138"/>
          <a:ext cx="5522913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VISIO" r:id="rId3" imgW="3878496" imgH="1965960" progId="Visio.Drawing.4">
                  <p:embed/>
                </p:oleObj>
              </mc:Choice>
              <mc:Fallback>
                <p:oleObj name="VISIO" r:id="rId3" imgW="3878496" imgH="1965960" progId="Visio.Drawing.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2116138"/>
                        <a:ext cx="5522913" cy="28622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/>
            </a:r>
            <a:br>
              <a:rPr lang="en-US" altLang="en-US" sz="4400">
                <a:solidFill>
                  <a:schemeClr val="tx2"/>
                </a:solidFill>
              </a:rPr>
            </a:br>
            <a:r>
              <a:rPr lang="en-US" altLang="en-US" sz="4400">
                <a:solidFill>
                  <a:srgbClr val="FF0000"/>
                </a:solidFill>
              </a:rPr>
              <a:t>Linear Equations</a:t>
            </a:r>
          </a:p>
        </p:txBody>
      </p:sp>
      <p:graphicFrame>
        <p:nvGraphicFramePr>
          <p:cNvPr id="21509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534025" y="2108200"/>
          <a:ext cx="3214688" cy="404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ClipArt" r:id="rId5" imgW="4853952" imgH="6126480" progId="MS_ClipArt_Gallery.2">
                  <p:embed/>
                </p:oleObj>
              </mc:Choice>
              <mc:Fallback>
                <p:oleObj name="ClipArt" r:id="rId5" imgW="4853952" imgH="6126480" progId="MS_ClipArt_Gallery.2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4025" y="2108200"/>
                        <a:ext cx="3214688" cy="404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027488" y="5780088"/>
            <a:ext cx="32734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olidFill>
                  <a:schemeClr val="tx2"/>
                </a:solidFill>
                <a:latin typeface="Arial" panose="020B0604020202020204" pitchFamily="34" charset="0"/>
              </a:rPr>
              <a:t>High School Teacher</a:t>
            </a:r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7010400" y="5308600"/>
            <a:ext cx="355600" cy="558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7212013" y="6191250"/>
            <a:ext cx="16430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CECECE"/>
                </a:solidFill>
                <a:latin typeface="Arial" panose="020B0604020202020204" pitchFamily="34" charset="0"/>
              </a:rPr>
              <a:t>© 1984-1994 T/Maker Co.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ChangeArrowheads="1"/>
          </p:cNvSpPr>
          <p:nvPr/>
        </p:nvSpPr>
        <p:spPr bwMode="auto">
          <a:xfrm>
            <a:off x="2901950" y="4219575"/>
            <a:ext cx="452438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Y</a:t>
            </a:r>
          </a:p>
        </p:txBody>
      </p:sp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4894263" y="4219575"/>
            <a:ext cx="452437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X</a:t>
            </a: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3140075" y="4435475"/>
            <a:ext cx="258763" cy="423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i</a:t>
            </a:r>
          </a:p>
        </p:txBody>
      </p:sp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5197475" y="4435475"/>
            <a:ext cx="258763" cy="423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i</a:t>
            </a:r>
          </a:p>
        </p:txBody>
      </p:sp>
      <p:sp>
        <p:nvSpPr>
          <p:cNvPr id="228358" name="Rectangle 6"/>
          <p:cNvSpPr>
            <a:spLocks noChangeArrowheads="1"/>
          </p:cNvSpPr>
          <p:nvPr/>
        </p:nvSpPr>
        <p:spPr bwMode="auto">
          <a:xfrm>
            <a:off x="5930900" y="4435475"/>
            <a:ext cx="258763" cy="423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i</a:t>
            </a:r>
          </a:p>
        </p:txBody>
      </p:sp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3376613" y="4219575"/>
            <a:ext cx="404812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</a:t>
            </a:r>
          </a:p>
        </p:txBody>
      </p:sp>
      <p:sp>
        <p:nvSpPr>
          <p:cNvPr id="228360" name="Rectangle 8"/>
          <p:cNvSpPr>
            <a:spLocks noChangeArrowheads="1"/>
          </p:cNvSpPr>
          <p:nvPr/>
        </p:nvSpPr>
        <p:spPr bwMode="auto">
          <a:xfrm>
            <a:off x="4219575" y="4219575"/>
            <a:ext cx="40481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itchFamily="18" charset="2"/>
              </a:rPr>
              <a:t></a:t>
            </a:r>
          </a:p>
        </p:txBody>
      </p:sp>
      <p:sp>
        <p:nvSpPr>
          <p:cNvPr id="228361" name="Rectangle 9"/>
          <p:cNvSpPr>
            <a:spLocks noChangeArrowheads="1"/>
          </p:cNvSpPr>
          <p:nvPr/>
        </p:nvSpPr>
        <p:spPr bwMode="auto">
          <a:xfrm>
            <a:off x="5389563" y="4219575"/>
            <a:ext cx="404812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itchFamily="18" charset="2"/>
              </a:rPr>
              <a:t></a:t>
            </a:r>
          </a:p>
        </p:txBody>
      </p:sp>
      <p:sp>
        <p:nvSpPr>
          <p:cNvPr id="228362" name="Rectangle 10"/>
          <p:cNvSpPr>
            <a:spLocks noChangeArrowheads="1"/>
          </p:cNvSpPr>
          <p:nvPr/>
        </p:nvSpPr>
        <p:spPr bwMode="auto">
          <a:xfrm>
            <a:off x="3694113" y="4219575"/>
            <a:ext cx="404812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itchFamily="18" charset="2"/>
              </a:rPr>
              <a:t></a:t>
            </a:r>
          </a:p>
        </p:txBody>
      </p:sp>
      <p:sp>
        <p:nvSpPr>
          <p:cNvPr id="228363" name="Rectangle 11"/>
          <p:cNvSpPr>
            <a:spLocks noChangeArrowheads="1"/>
          </p:cNvSpPr>
          <p:nvPr/>
        </p:nvSpPr>
        <p:spPr bwMode="auto">
          <a:xfrm>
            <a:off x="4518025" y="4219575"/>
            <a:ext cx="40481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itchFamily="18" charset="2"/>
              </a:rPr>
              <a:t></a:t>
            </a:r>
          </a:p>
        </p:txBody>
      </p:sp>
      <p:sp>
        <p:nvSpPr>
          <p:cNvPr id="228364" name="Rectangle 12"/>
          <p:cNvSpPr>
            <a:spLocks noChangeArrowheads="1"/>
          </p:cNvSpPr>
          <p:nvPr/>
        </p:nvSpPr>
        <p:spPr bwMode="auto">
          <a:xfrm>
            <a:off x="5729288" y="4219575"/>
            <a:ext cx="360362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32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itchFamily="18" charset="2"/>
              </a:rPr>
              <a:t></a:t>
            </a:r>
          </a:p>
        </p:txBody>
      </p:sp>
      <p:sp>
        <p:nvSpPr>
          <p:cNvPr id="228365" name="Rectangle 13"/>
          <p:cNvSpPr>
            <a:spLocks noChangeArrowheads="1"/>
          </p:cNvSpPr>
          <p:nvPr/>
        </p:nvSpPr>
        <p:spPr bwMode="auto">
          <a:xfrm>
            <a:off x="3932238" y="4435475"/>
            <a:ext cx="336550" cy="423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0</a:t>
            </a:r>
          </a:p>
        </p:txBody>
      </p:sp>
      <p:sp>
        <p:nvSpPr>
          <p:cNvPr id="228366" name="Rectangle 14"/>
          <p:cNvSpPr>
            <a:spLocks noChangeArrowheads="1"/>
          </p:cNvSpPr>
          <p:nvPr/>
        </p:nvSpPr>
        <p:spPr bwMode="auto">
          <a:xfrm>
            <a:off x="4738688" y="4435475"/>
            <a:ext cx="336550" cy="423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sz="22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1</a:t>
            </a: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/>
            </a:r>
            <a:br>
              <a:rPr lang="en-US" altLang="en-US" sz="4400">
                <a:solidFill>
                  <a:schemeClr val="tx2"/>
                </a:solidFill>
              </a:rPr>
            </a:br>
            <a:r>
              <a:rPr lang="en-US" altLang="en-US" sz="4400">
                <a:solidFill>
                  <a:srgbClr val="FF0000"/>
                </a:solidFill>
              </a:rPr>
              <a:t>Linear Regression Model</a:t>
            </a: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609600" y="18923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1.	Relationship Between Variables is a Linear Function</a:t>
            </a:r>
          </a:p>
        </p:txBody>
      </p:sp>
      <p:sp>
        <p:nvSpPr>
          <p:cNvPr id="228369" name="Rectangle 17"/>
          <p:cNvSpPr>
            <a:spLocks noChangeArrowheads="1"/>
          </p:cNvSpPr>
          <p:nvPr/>
        </p:nvSpPr>
        <p:spPr bwMode="auto">
          <a:xfrm>
            <a:off x="915988" y="5065713"/>
            <a:ext cx="2208212" cy="1549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Dependent (Response) Variable</a:t>
            </a:r>
            <a:br>
              <a:rPr lang="en-US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</a:br>
            <a:r>
              <a:rPr lang="en-US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(e.g., income)</a:t>
            </a:r>
          </a:p>
        </p:txBody>
      </p:sp>
      <p:sp>
        <p:nvSpPr>
          <p:cNvPr id="228370" name="Rectangle 18"/>
          <p:cNvSpPr>
            <a:spLocks noChangeArrowheads="1"/>
          </p:cNvSpPr>
          <p:nvPr/>
        </p:nvSpPr>
        <p:spPr bwMode="auto">
          <a:xfrm>
            <a:off x="5640388" y="5065713"/>
            <a:ext cx="2589212" cy="15494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Independent (Explanatory) Variable </a:t>
            </a:r>
            <a:br>
              <a:rPr lang="en-US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</a:br>
            <a:r>
              <a:rPr lang="en-US" b="1">
                <a:solidFill>
                  <a:srgbClr val="FCF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(e.g., education)</a:t>
            </a: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4373563" y="3094038"/>
            <a:ext cx="1797050" cy="8286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olidFill>
                  <a:srgbClr val="FCFEB9"/>
                </a:solidFill>
                <a:latin typeface="Arial" panose="020B0604020202020204" pitchFamily="34" charset="0"/>
              </a:rPr>
              <a:t>Population Slope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1601788" y="3094038"/>
            <a:ext cx="2206625" cy="8286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>
                <a:solidFill>
                  <a:srgbClr val="FCFEB9"/>
                </a:solidFill>
                <a:latin typeface="Arial" panose="020B0604020202020204" pitchFamily="34" charset="0"/>
              </a:rPr>
              <a:t>Population </a:t>
            </a:r>
            <a:br>
              <a:rPr lang="en-US" altLang="en-US" sz="2400" b="1">
                <a:solidFill>
                  <a:srgbClr val="FCFEB9"/>
                </a:solidFill>
                <a:latin typeface="Arial" panose="020B0604020202020204" pitchFamily="34" charset="0"/>
              </a:rPr>
            </a:br>
            <a:r>
              <a:rPr lang="en-US" altLang="en-US" sz="2400" b="1">
                <a:solidFill>
                  <a:srgbClr val="FCFEB9"/>
                </a:solidFill>
                <a:latin typeface="Arial" panose="020B0604020202020204" pitchFamily="34" charset="0"/>
              </a:rPr>
              <a:t>Y-Intercept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6478588" y="3094038"/>
            <a:ext cx="1592262" cy="8286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olidFill>
                  <a:srgbClr val="FCFEB9"/>
                </a:solidFill>
                <a:latin typeface="Arial" panose="020B0604020202020204" pitchFamily="34" charset="0"/>
              </a:rPr>
              <a:t>Random Error</a:t>
            </a:r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 flipV="1">
            <a:off x="2520950" y="4705350"/>
            <a:ext cx="444500" cy="3937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 flipH="1" flipV="1">
            <a:off x="5327650" y="4781550"/>
            <a:ext cx="317500" cy="3937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Line 24"/>
          <p:cNvSpPr>
            <a:spLocks noChangeShapeType="1"/>
          </p:cNvSpPr>
          <p:nvPr/>
        </p:nvSpPr>
        <p:spPr bwMode="auto">
          <a:xfrm>
            <a:off x="3511550" y="3879850"/>
            <a:ext cx="292100" cy="3683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Line 25"/>
          <p:cNvSpPr>
            <a:spLocks noChangeShapeType="1"/>
          </p:cNvSpPr>
          <p:nvPr/>
        </p:nvSpPr>
        <p:spPr bwMode="auto">
          <a:xfrm flipH="1">
            <a:off x="4794250" y="3879850"/>
            <a:ext cx="88900" cy="3683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 flipH="1">
            <a:off x="6013450" y="3879850"/>
            <a:ext cx="546100" cy="4445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757238" y="927100"/>
            <a:ext cx="7427912" cy="39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2800" i="1">
              <a:latin typeface="Symbol" panose="05050102010706020507" pitchFamily="18" charset="2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i="1">
                <a:latin typeface="Symbol" panose="05050102010706020507" pitchFamily="18" charset="2"/>
              </a:rPr>
              <a:t>b</a:t>
            </a:r>
            <a:r>
              <a:rPr lang="en-US" altLang="en-US" sz="2800" baseline="-25000"/>
              <a:t>0</a:t>
            </a:r>
            <a:r>
              <a:rPr lang="en-US" altLang="en-US" sz="2800"/>
              <a:t> </a:t>
            </a:r>
            <a:r>
              <a:rPr lang="en-US" altLang="en-US" sz="2800">
                <a:sym typeface="Symbol" panose="05050102010706020507" pitchFamily="18" charset="2"/>
              </a:rPr>
              <a:t> Mean response when</a:t>
            </a:r>
            <a:r>
              <a:rPr lang="en-US" altLang="en-US" sz="2800" i="1">
                <a:sym typeface="Symbol" panose="05050102010706020507" pitchFamily="18" charset="2"/>
              </a:rPr>
              <a:t> x</a:t>
            </a:r>
            <a:r>
              <a:rPr lang="en-US" altLang="en-US" sz="2800">
                <a:sym typeface="Symbol" panose="05050102010706020507" pitchFamily="18" charset="2"/>
              </a:rPr>
              <a:t>=0 (</a:t>
            </a:r>
            <a:r>
              <a:rPr lang="en-US" altLang="en-US" sz="2800" i="1">
                <a:sym typeface="Symbol" panose="05050102010706020507" pitchFamily="18" charset="2"/>
              </a:rPr>
              <a:t>y</a:t>
            </a:r>
            <a:r>
              <a:rPr lang="en-US" altLang="en-US" sz="2800">
                <a:sym typeface="Symbol" panose="05050102010706020507" pitchFamily="18" charset="2"/>
              </a:rPr>
              <a:t>-intercept)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i="1">
                <a:latin typeface="Symbol" panose="05050102010706020507" pitchFamily="18" charset="2"/>
              </a:rPr>
              <a:t>b</a:t>
            </a:r>
            <a:r>
              <a:rPr lang="en-US" altLang="en-US" sz="2800" baseline="-25000"/>
              <a:t>1</a:t>
            </a:r>
            <a:r>
              <a:rPr lang="en-US" altLang="en-US" sz="2800"/>
              <a:t> </a:t>
            </a:r>
            <a:r>
              <a:rPr lang="en-US" altLang="en-US" sz="2800">
                <a:sym typeface="Symbol" panose="05050102010706020507" pitchFamily="18" charset="2"/>
              </a:rPr>
              <a:t> Change in mean response when </a:t>
            </a:r>
            <a:r>
              <a:rPr lang="en-US" altLang="en-US" sz="2800" i="1">
                <a:sym typeface="Symbol" panose="05050102010706020507" pitchFamily="18" charset="2"/>
              </a:rPr>
              <a:t>x</a:t>
            </a:r>
            <a:r>
              <a:rPr lang="en-US" altLang="en-US" sz="2800">
                <a:sym typeface="Symbol" panose="05050102010706020507" pitchFamily="18" charset="2"/>
              </a:rPr>
              <a:t> increases by 1 unit (slope)</a:t>
            </a:r>
          </a:p>
          <a:p>
            <a:pPr>
              <a:spcBef>
                <a:spcPct val="50000"/>
              </a:spcBef>
            </a:pPr>
            <a:r>
              <a:rPr lang="en-US" altLang="en-US" sz="2800">
                <a:sym typeface="Symbol" panose="05050102010706020507" pitchFamily="18" charset="2"/>
              </a:rPr>
              <a:t> </a:t>
            </a:r>
            <a:r>
              <a:rPr lang="en-US" altLang="en-US" sz="2800" i="1">
                <a:latin typeface="Symbol" panose="05050102010706020507" pitchFamily="18" charset="2"/>
              </a:rPr>
              <a:t>b</a:t>
            </a:r>
            <a:r>
              <a:rPr lang="en-US" altLang="en-US" sz="2800" baseline="-25000"/>
              <a:t>0</a:t>
            </a:r>
            <a:r>
              <a:rPr lang="en-US" altLang="en-US" sz="2800"/>
              <a:t>,</a:t>
            </a:r>
            <a:r>
              <a:rPr lang="en-US" altLang="en-US" sz="2800" baseline="-25000"/>
              <a:t> </a:t>
            </a:r>
            <a:r>
              <a:rPr lang="en-US" altLang="en-US" sz="2800" i="1">
                <a:latin typeface="Symbol" panose="05050102010706020507" pitchFamily="18" charset="2"/>
              </a:rPr>
              <a:t>b</a:t>
            </a:r>
            <a:r>
              <a:rPr lang="en-US" altLang="en-US" sz="2800" baseline="-25000"/>
              <a:t>1 </a:t>
            </a:r>
            <a:r>
              <a:rPr lang="en-US" altLang="en-US" sz="2800"/>
              <a:t> are unknown parameters (like </a:t>
            </a:r>
            <a:r>
              <a:rPr lang="en-US" altLang="en-US" sz="2800" i="1">
                <a:latin typeface="Symbol" panose="05050102010706020507" pitchFamily="18" charset="2"/>
              </a:rPr>
              <a:t>m</a:t>
            </a:r>
            <a:r>
              <a:rPr lang="en-US" altLang="en-US" sz="2800"/>
              <a:t>)</a:t>
            </a:r>
          </a:p>
          <a:p>
            <a:pPr>
              <a:spcBef>
                <a:spcPct val="50000"/>
              </a:spcBef>
            </a:pPr>
            <a:r>
              <a:rPr lang="en-US" altLang="en-US" sz="2800"/>
              <a:t> </a:t>
            </a:r>
            <a:r>
              <a:rPr lang="en-US" altLang="en-US" sz="2800" i="1">
                <a:latin typeface="Symbol" panose="05050102010706020507" pitchFamily="18" charset="2"/>
              </a:rPr>
              <a:t>b</a:t>
            </a:r>
            <a:r>
              <a:rPr lang="en-US" altLang="en-US" sz="2800" baseline="-25000"/>
              <a:t>0</a:t>
            </a:r>
            <a:r>
              <a:rPr lang="en-US" altLang="en-US" sz="2800"/>
              <a:t>+</a:t>
            </a:r>
            <a:r>
              <a:rPr lang="en-US" altLang="en-US" sz="2800" i="1">
                <a:latin typeface="Symbol" panose="05050102010706020507" pitchFamily="18" charset="2"/>
              </a:rPr>
              <a:t>b</a:t>
            </a:r>
            <a:r>
              <a:rPr lang="en-US" altLang="en-US" sz="2800" baseline="-25000"/>
              <a:t>1</a:t>
            </a:r>
            <a:r>
              <a:rPr lang="en-US" altLang="en-US" sz="2800" i="1"/>
              <a:t>x</a:t>
            </a:r>
            <a:r>
              <a:rPr lang="en-US" altLang="en-US" sz="2800"/>
              <a:t> </a:t>
            </a:r>
            <a:r>
              <a:rPr lang="en-US" altLang="en-US" sz="2800">
                <a:sym typeface="Symbol" panose="05050102010706020507" pitchFamily="18" charset="2"/>
              </a:rPr>
              <a:t> Mean response when explanatory variable takes on the value </a:t>
            </a:r>
            <a:r>
              <a:rPr lang="en-US" altLang="en-US" sz="2800" i="1">
                <a:sym typeface="Symbol" panose="05050102010706020507" pitchFamily="18" charset="2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228600" y="271463"/>
            <a:ext cx="8763000" cy="6434137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b="1">
                <a:latin typeface="Calibri" panose="020F0502020204030204" pitchFamily="34" charset="0"/>
              </a:rPr>
              <a:t>The simple linear regression model has four assumptions:</a:t>
            </a:r>
          </a:p>
          <a:p>
            <a:pPr>
              <a:buFontTx/>
              <a:buNone/>
            </a:pPr>
            <a:endParaRPr lang="en-US" altLang="en-US" sz="2600"/>
          </a:p>
          <a:p>
            <a:r>
              <a:rPr lang="en-US" altLang="en-US" sz="2600" b="1" i="1"/>
              <a:t>Individual values of the error terms, </a:t>
            </a:r>
            <a:r>
              <a:rPr lang="en-US" altLang="en-US" sz="2600" b="1" i="1">
                <a:sym typeface="Symbol" panose="05050102010706020507" pitchFamily="18" charset="2"/>
              </a:rPr>
              <a:t></a:t>
            </a:r>
            <a:r>
              <a:rPr lang="en-US" altLang="en-US" sz="2600" b="1" i="1" baseline="-25000">
                <a:sym typeface="Symbol" panose="05050102010706020507" pitchFamily="18" charset="2"/>
              </a:rPr>
              <a:t>i</a:t>
            </a:r>
            <a:r>
              <a:rPr lang="en-US" altLang="en-US" sz="2600" b="1" i="1"/>
              <a:t>, are statistically independent of one another. Which means </a:t>
            </a:r>
            <a:r>
              <a:rPr lang="en-US" altLang="en-US" sz="2600" b="1" i="1">
                <a:solidFill>
                  <a:srgbClr val="C00000"/>
                </a:solidFill>
                <a:sym typeface="Symbol" panose="05050102010706020507" pitchFamily="18" charset="2"/>
              </a:rPr>
              <a:t></a:t>
            </a:r>
            <a:r>
              <a:rPr lang="en-US" altLang="en-US" sz="2600" b="1" i="1" baseline="-25000">
                <a:solidFill>
                  <a:srgbClr val="C0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600" b="1" i="1">
                <a:solidFill>
                  <a:srgbClr val="C00000"/>
                </a:solidFill>
              </a:rPr>
              <a:t> and </a:t>
            </a:r>
            <a:r>
              <a:rPr lang="en-US" altLang="en-US" sz="2600" b="1" i="1">
                <a:solidFill>
                  <a:srgbClr val="C00000"/>
                </a:solidFill>
                <a:sym typeface="Symbol" panose="05050102010706020507" pitchFamily="18" charset="2"/>
              </a:rPr>
              <a:t></a:t>
            </a:r>
            <a:r>
              <a:rPr lang="en-US" altLang="en-US" sz="2600" b="1" i="1" baseline="-25000">
                <a:solidFill>
                  <a:srgbClr val="C00000"/>
                </a:solidFill>
                <a:sym typeface="Symbol" panose="05050102010706020507" pitchFamily="18" charset="2"/>
              </a:rPr>
              <a:t>j</a:t>
            </a:r>
            <a:r>
              <a:rPr lang="en-US" altLang="en-US" sz="2600" b="1" i="1">
                <a:solidFill>
                  <a:srgbClr val="C00000"/>
                </a:solidFill>
              </a:rPr>
              <a:t> are uncorrelated</a:t>
            </a:r>
            <a:r>
              <a:rPr lang="en-US" altLang="en-US" sz="2600" b="1" i="1"/>
              <a:t>.</a:t>
            </a:r>
          </a:p>
          <a:p>
            <a:r>
              <a:rPr lang="en-US" altLang="en-US" sz="2600" b="1" i="1"/>
              <a:t>The expected values of </a:t>
            </a:r>
            <a:r>
              <a:rPr lang="en-US" altLang="en-US" sz="2600" b="1" i="1">
                <a:sym typeface="Symbol" panose="05050102010706020507" pitchFamily="18" charset="2"/>
              </a:rPr>
              <a:t></a:t>
            </a:r>
            <a:r>
              <a:rPr lang="en-US" altLang="en-US" sz="2600" b="1" i="1" baseline="-25000">
                <a:sym typeface="Symbol" panose="05050102010706020507" pitchFamily="18" charset="2"/>
              </a:rPr>
              <a:t>i</a:t>
            </a:r>
            <a:r>
              <a:rPr lang="en-US" altLang="en-US" sz="2600" b="1" i="1"/>
              <a:t>  is zero.    </a:t>
            </a:r>
            <a:r>
              <a:rPr lang="en-US" altLang="en-US" sz="2600" b="1" i="1">
                <a:solidFill>
                  <a:srgbClr val="C00000"/>
                </a:solidFill>
              </a:rPr>
              <a:t>E(</a:t>
            </a:r>
            <a:r>
              <a:rPr lang="en-US" altLang="en-US" sz="2600" b="1" i="1">
                <a:solidFill>
                  <a:srgbClr val="C00000"/>
                </a:solidFill>
                <a:sym typeface="Symbol" panose="05050102010706020507" pitchFamily="18" charset="2"/>
              </a:rPr>
              <a:t></a:t>
            </a:r>
            <a:r>
              <a:rPr lang="en-US" altLang="en-US" sz="2600" b="1" i="1" baseline="-25000">
                <a:solidFill>
                  <a:srgbClr val="C0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600" b="1" i="1">
                <a:solidFill>
                  <a:srgbClr val="C00000"/>
                </a:solidFill>
              </a:rPr>
              <a:t> </a:t>
            </a:r>
            <a:r>
              <a:rPr lang="en-US" altLang="en-US" sz="2600" b="1" i="1">
                <a:solidFill>
                  <a:srgbClr val="C00000"/>
                </a:solidFill>
                <a:sym typeface="Symbol" panose="05050102010706020507" pitchFamily="18" charset="2"/>
              </a:rPr>
              <a:t>) =0</a:t>
            </a:r>
            <a:endParaRPr lang="en-US" altLang="en-US" sz="2600" b="1" i="1">
              <a:solidFill>
                <a:srgbClr val="C00000"/>
              </a:solidFill>
            </a:endParaRPr>
          </a:p>
          <a:p>
            <a:r>
              <a:rPr lang="en-US" altLang="en-US" sz="2600" b="1" i="1"/>
              <a:t>The distributions of possible </a:t>
            </a:r>
            <a:r>
              <a:rPr lang="en-US" altLang="en-US" sz="2600" b="1" i="1">
                <a:sym typeface="Symbol" panose="05050102010706020507" pitchFamily="18" charset="2"/>
              </a:rPr>
              <a:t></a:t>
            </a:r>
            <a:r>
              <a:rPr lang="en-US" altLang="en-US" sz="2600" b="1" i="1" baseline="-25000">
                <a:sym typeface="Symbol" panose="05050102010706020507" pitchFamily="18" charset="2"/>
              </a:rPr>
              <a:t>i</a:t>
            </a:r>
            <a:r>
              <a:rPr lang="en-US" altLang="en-US" sz="2600" b="1" i="1"/>
              <a:t> values have equal variances for all value of x.       </a:t>
            </a:r>
            <a:r>
              <a:rPr lang="en-US" altLang="en-US" sz="2600" b="1" i="1">
                <a:solidFill>
                  <a:srgbClr val="C00000"/>
                </a:solidFill>
              </a:rPr>
              <a:t>V(</a:t>
            </a:r>
            <a:r>
              <a:rPr lang="en-US" altLang="en-US" sz="2600" b="1" i="1">
                <a:solidFill>
                  <a:srgbClr val="C00000"/>
                </a:solidFill>
                <a:sym typeface="Symbol" panose="05050102010706020507" pitchFamily="18" charset="2"/>
              </a:rPr>
              <a:t></a:t>
            </a:r>
            <a:r>
              <a:rPr lang="en-US" altLang="en-US" sz="2600" b="1" i="1" baseline="-25000">
                <a:solidFill>
                  <a:srgbClr val="C0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600" b="1" i="1">
                <a:solidFill>
                  <a:srgbClr val="C00000"/>
                </a:solidFill>
              </a:rPr>
              <a:t> ) = </a:t>
            </a:r>
            <a:r>
              <a:rPr lang="el-GR" altLang="en-US" sz="2600" b="1" i="1">
                <a:solidFill>
                  <a:srgbClr val="C00000"/>
                </a:solidFill>
              </a:rPr>
              <a:t>σ</a:t>
            </a:r>
            <a:r>
              <a:rPr lang="en-US" altLang="en-US" sz="2600" b="1" i="1">
                <a:solidFill>
                  <a:srgbClr val="C00000"/>
                </a:solidFill>
              </a:rPr>
              <a:t>2</a:t>
            </a:r>
          </a:p>
          <a:p>
            <a:r>
              <a:rPr lang="en-US" altLang="en-US" sz="2600" b="1" i="1"/>
              <a:t>The means of the dependent variable, for all specified values of the independent variable, x, can be connected by a straight line called the population regression model. </a:t>
            </a:r>
            <a:endParaRPr lang="en-US" altLang="en-US"/>
          </a:p>
        </p:txBody>
      </p:sp>
      <p:graphicFrame>
        <p:nvGraphicFramePr>
          <p:cNvPr id="24579" name="Object 6"/>
          <p:cNvGraphicFramePr>
            <a:graphicFrameLocks noChangeAspect="1"/>
          </p:cNvGraphicFramePr>
          <p:nvPr/>
        </p:nvGraphicFramePr>
        <p:xfrm>
          <a:off x="2938463" y="5780088"/>
          <a:ext cx="285273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Equation" r:id="rId3" imgW="1040948" imgH="228501" progId="Equation.3">
                  <p:embed/>
                </p:oleObj>
              </mc:Choice>
              <mc:Fallback>
                <p:oleObj name="Equation" r:id="rId3" imgW="1040948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5780088"/>
                        <a:ext cx="2852737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9725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533400"/>
            <a:ext cx="868521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Notation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68338" y="1879600"/>
            <a:ext cx="8072437" cy="650875"/>
            <a:chOff x="421" y="1184"/>
            <a:chExt cx="5085" cy="410"/>
          </a:xfrm>
        </p:grpSpPr>
        <p:graphicFrame>
          <p:nvGraphicFramePr>
            <p:cNvPr id="27662" name="Object 4"/>
            <p:cNvGraphicFramePr>
              <a:graphicFrameLocks noChangeAspect="1"/>
            </p:cNvGraphicFramePr>
            <p:nvPr/>
          </p:nvGraphicFramePr>
          <p:xfrm>
            <a:off x="421" y="1184"/>
            <a:ext cx="319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76" name="Equation" r:id="rId3" imgW="177646" imgH="228402" progId="Equation.3">
                    <p:embed/>
                  </p:oleObj>
                </mc:Choice>
                <mc:Fallback>
                  <p:oleObj name="Equation" r:id="rId3" imgW="177646" imgH="228402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" y="1184"/>
                          <a:ext cx="319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3" name="Text Box 5"/>
            <p:cNvSpPr txBox="1">
              <a:spLocks noChangeArrowheads="1"/>
            </p:cNvSpPr>
            <p:nvPr/>
          </p:nvSpPr>
          <p:spPr bwMode="auto">
            <a:xfrm>
              <a:off x="876" y="1246"/>
              <a:ext cx="46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/>
                <a:t>is the </a:t>
              </a:r>
              <a:r>
                <a:rPr lang="en-US" altLang="en-US" sz="2400" b="1">
                  <a:solidFill>
                    <a:schemeClr val="accent2"/>
                  </a:solidFill>
                </a:rPr>
                <a:t>observed response</a:t>
              </a:r>
              <a:r>
                <a:rPr lang="en-US" altLang="en-US" sz="2400"/>
                <a:t> for the i</a:t>
              </a:r>
              <a:r>
                <a:rPr lang="en-US" altLang="en-US" sz="2400" baseline="30000"/>
                <a:t>th</a:t>
              </a:r>
              <a:r>
                <a:rPr lang="en-US" altLang="en-US" sz="2400"/>
                <a:t> experimental unit.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85800" y="2884488"/>
            <a:ext cx="7165975" cy="650875"/>
            <a:chOff x="432" y="1817"/>
            <a:chExt cx="4514" cy="410"/>
          </a:xfrm>
        </p:grpSpPr>
        <p:graphicFrame>
          <p:nvGraphicFramePr>
            <p:cNvPr id="27660" name="Object 7"/>
            <p:cNvGraphicFramePr>
              <a:graphicFrameLocks noChangeAspect="1"/>
            </p:cNvGraphicFramePr>
            <p:nvPr/>
          </p:nvGraphicFramePr>
          <p:xfrm>
            <a:off x="432" y="1817"/>
            <a:ext cx="319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77" name="Equation" r:id="rId5" imgW="177646" imgH="228402" progId="Equation.3">
                    <p:embed/>
                  </p:oleObj>
                </mc:Choice>
                <mc:Fallback>
                  <p:oleObj name="Equation" r:id="rId5" imgW="177646" imgH="228402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817"/>
                          <a:ext cx="319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1" name="Text Box 8"/>
            <p:cNvSpPr txBox="1">
              <a:spLocks noChangeArrowheads="1"/>
            </p:cNvSpPr>
            <p:nvPr/>
          </p:nvSpPr>
          <p:spPr bwMode="auto">
            <a:xfrm>
              <a:off x="876" y="1864"/>
              <a:ext cx="40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/>
                <a:t>is the </a:t>
              </a:r>
              <a:r>
                <a:rPr lang="en-US" altLang="en-US" sz="2400" b="1">
                  <a:solidFill>
                    <a:schemeClr val="accent2"/>
                  </a:solidFill>
                </a:rPr>
                <a:t>predictor value</a:t>
              </a:r>
              <a:r>
                <a:rPr lang="en-US" altLang="en-US" sz="2400"/>
                <a:t> for the i</a:t>
              </a:r>
              <a:r>
                <a:rPr lang="en-US" altLang="en-US" sz="2400" baseline="30000"/>
                <a:t>th</a:t>
              </a:r>
              <a:r>
                <a:rPr lang="en-US" altLang="en-US" sz="2400"/>
                <a:t> experimental unit.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92150" y="3865563"/>
            <a:ext cx="7780338" cy="976312"/>
            <a:chOff x="436" y="2435"/>
            <a:chExt cx="4901" cy="615"/>
          </a:xfrm>
        </p:grpSpPr>
        <p:graphicFrame>
          <p:nvGraphicFramePr>
            <p:cNvPr id="27658" name="Object 10"/>
            <p:cNvGraphicFramePr>
              <a:graphicFrameLocks noChangeAspect="1"/>
            </p:cNvGraphicFramePr>
            <p:nvPr/>
          </p:nvGraphicFramePr>
          <p:xfrm>
            <a:off x="436" y="2435"/>
            <a:ext cx="319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78" name="Equation" r:id="rId7" imgW="177646" imgH="228402" progId="Equation.3">
                    <p:embed/>
                  </p:oleObj>
                </mc:Choice>
                <mc:Fallback>
                  <p:oleObj name="Equation" r:id="rId7" imgW="177646" imgH="228402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435"/>
                          <a:ext cx="319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9" name="Text Box 11"/>
            <p:cNvSpPr txBox="1">
              <a:spLocks noChangeArrowheads="1"/>
            </p:cNvSpPr>
            <p:nvPr/>
          </p:nvSpPr>
          <p:spPr bwMode="auto">
            <a:xfrm>
              <a:off x="876" y="2532"/>
              <a:ext cx="446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/>
                <a:t>is the </a:t>
              </a:r>
              <a:r>
                <a:rPr lang="en-US" altLang="en-US" sz="2400" b="1">
                  <a:solidFill>
                    <a:schemeClr val="accent2"/>
                  </a:solidFill>
                </a:rPr>
                <a:t>predicted response</a:t>
              </a:r>
              <a:r>
                <a:rPr lang="en-US" altLang="en-US" sz="2400"/>
                <a:t> (or </a:t>
              </a:r>
              <a:r>
                <a:rPr lang="en-US" altLang="en-US" sz="2400" b="1">
                  <a:solidFill>
                    <a:schemeClr val="accent2"/>
                  </a:solidFill>
                </a:rPr>
                <a:t>fitted value</a:t>
              </a:r>
              <a:r>
                <a:rPr lang="en-US" altLang="en-US" sz="2400"/>
                <a:t>) for the i</a:t>
              </a:r>
              <a:r>
                <a:rPr lang="en-US" altLang="en-US" sz="2400" baseline="30000"/>
                <a:t>th</a:t>
              </a:r>
              <a:r>
                <a:rPr lang="en-US" altLang="en-US" sz="2400"/>
                <a:t> experimental unit.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927100" y="5168900"/>
            <a:ext cx="7180263" cy="841375"/>
            <a:chOff x="584" y="3256"/>
            <a:chExt cx="4523" cy="530"/>
          </a:xfrm>
        </p:grpSpPr>
        <p:sp>
          <p:nvSpPr>
            <p:cNvPr id="27655" name="Text Box 13"/>
            <p:cNvSpPr txBox="1">
              <a:spLocks noChangeArrowheads="1"/>
            </p:cNvSpPr>
            <p:nvPr/>
          </p:nvSpPr>
          <p:spPr bwMode="auto">
            <a:xfrm>
              <a:off x="745" y="3357"/>
              <a:ext cx="271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/>
                <a:t>Equation of best fitting line:</a:t>
              </a:r>
            </a:p>
          </p:txBody>
        </p:sp>
        <p:graphicFrame>
          <p:nvGraphicFramePr>
            <p:cNvPr id="27656" name="Object 14"/>
            <p:cNvGraphicFramePr>
              <a:graphicFrameLocks noChangeAspect="1"/>
            </p:cNvGraphicFramePr>
            <p:nvPr/>
          </p:nvGraphicFramePr>
          <p:xfrm>
            <a:off x="3650" y="3346"/>
            <a:ext cx="1316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79" name="Equation" r:id="rId9" imgW="838200" imgH="228600" progId="Equation.3">
                    <p:embed/>
                  </p:oleObj>
                </mc:Choice>
                <mc:Fallback>
                  <p:oleObj name="Equation" r:id="rId9" imgW="83820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0" y="3346"/>
                          <a:ext cx="1316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7" name="Rectangle 15"/>
            <p:cNvSpPr>
              <a:spLocks noChangeArrowheads="1"/>
            </p:cNvSpPr>
            <p:nvPr/>
          </p:nvSpPr>
          <p:spPr bwMode="auto">
            <a:xfrm>
              <a:off x="584" y="3256"/>
              <a:ext cx="4523" cy="5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4"/>
          <p:cNvSpPr>
            <a:spLocks noChangeArrowheads="1"/>
          </p:cNvSpPr>
          <p:nvPr/>
        </p:nvSpPr>
        <p:spPr bwMode="auto">
          <a:xfrm>
            <a:off x="1752600" y="171450"/>
            <a:ext cx="7086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Thinking Challenge</a:t>
            </a:r>
          </a:p>
        </p:txBody>
      </p:sp>
      <p:sp>
        <p:nvSpPr>
          <p:cNvPr id="28675" name="Rectangle 15"/>
          <p:cNvSpPr>
            <a:spLocks noChangeArrowheads="1"/>
          </p:cNvSpPr>
          <p:nvPr/>
        </p:nvSpPr>
        <p:spPr bwMode="auto">
          <a:xfrm>
            <a:off x="687388" y="1679575"/>
            <a:ext cx="78263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b="1"/>
              <a:t>How would you draw a line through the points?   How do you determine which line ‘fits best’?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714500" y="3121025"/>
            <a:ext cx="5753100" cy="28797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29699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89125" y="3065463"/>
          <a:ext cx="5248275" cy="272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Chart" r:id="rId3" imgW="3810000" imgH="1981200" progId="MSGraph.Chart.5">
                  <p:embed/>
                </p:oleObj>
              </mc:Choice>
              <mc:Fallback>
                <p:oleObj name="Chart" r:id="rId3" imgW="3810000" imgH="1981200" progId="MSGraph.Chart.5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065463"/>
                        <a:ext cx="5248275" cy="272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752600" y="171450"/>
            <a:ext cx="7086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Thinking Challenge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687388" y="1679575"/>
            <a:ext cx="78263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b="1"/>
              <a:t>How would you draw a line through the points?   How do you determine which line ‘fits best’?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4264025" y="46291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5937250" y="35877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3883025" y="40322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5286375" y="361950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4981575" y="446722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3340100" y="44354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V="1">
            <a:off x="2847975" y="3429000"/>
            <a:ext cx="4068763" cy="1446213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714500" y="3121025"/>
            <a:ext cx="5753100" cy="28797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30723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89125" y="3065463"/>
          <a:ext cx="5248275" cy="272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6" name="Chart" r:id="rId3" imgW="3810000" imgH="1981200" progId="MSGraph.Chart.5">
                  <p:embed/>
                </p:oleObj>
              </mc:Choice>
              <mc:Fallback>
                <p:oleObj name="Chart" r:id="rId3" imgW="3810000" imgH="1981200" progId="MSGraph.Chart.5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065463"/>
                        <a:ext cx="5248275" cy="272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752600" y="171450"/>
            <a:ext cx="7086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Thinking Challenge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687388" y="1679575"/>
            <a:ext cx="78263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b="1"/>
              <a:t>How would you draw a line through the points?   How do you determine which line ‘fits best’?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4264025" y="46291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5937250" y="35877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3883025" y="40322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5286375" y="361950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4981575" y="446722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3340100" y="44354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 flipV="1">
            <a:off x="2847975" y="3916363"/>
            <a:ext cx="4068763" cy="95885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/>
            </a:r>
            <a:br>
              <a:rPr lang="en-US" altLang="en-US" sz="4400">
                <a:solidFill>
                  <a:schemeClr val="tx2"/>
                </a:solidFill>
              </a:rPr>
            </a:br>
            <a:r>
              <a:rPr lang="en-US" altLang="en-US" sz="4400">
                <a:solidFill>
                  <a:srgbClr val="FF0000"/>
                </a:solidFill>
              </a:rPr>
              <a:t>Types of Models</a:t>
            </a: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endParaRPr lang="en-US" altLang="en-US"/>
          </a:p>
          <a:p>
            <a:pPr lvl="1"/>
            <a:r>
              <a:rPr lang="en-US" altLang="en-US"/>
              <a:t>Deterministic Models</a:t>
            </a:r>
          </a:p>
          <a:p>
            <a:pPr lvl="1"/>
            <a:r>
              <a:rPr lang="en-US" altLang="en-US"/>
              <a:t>Probabilistic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714500" y="3121025"/>
            <a:ext cx="5753100" cy="28797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31747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89125" y="3065463"/>
          <a:ext cx="5248275" cy="272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Chart" r:id="rId3" imgW="3810000" imgH="1981200" progId="MSGraph.Chart.5">
                  <p:embed/>
                </p:oleObj>
              </mc:Choice>
              <mc:Fallback>
                <p:oleObj name="Chart" r:id="rId3" imgW="3810000" imgH="1981200" progId="MSGraph.Chart.5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065463"/>
                        <a:ext cx="5248275" cy="272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752600" y="171450"/>
            <a:ext cx="7086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Thinking Challenge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687388" y="1679575"/>
            <a:ext cx="78263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b="1"/>
              <a:t>How would you draw a line through the points?   How do you determine which line ‘fits best’?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4264025" y="46291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5937250" y="35877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3883025" y="40322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5286375" y="361950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4981575" y="446722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3340100" y="44354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flipV="1">
            <a:off x="2847975" y="4403725"/>
            <a:ext cx="4291013" cy="471488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714500" y="3121025"/>
            <a:ext cx="5753100" cy="28797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32771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89125" y="3065463"/>
          <a:ext cx="5248275" cy="272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name="Chart" r:id="rId3" imgW="3810000" imgH="1981200" progId="MSGraph.Chart.5">
                  <p:embed/>
                </p:oleObj>
              </mc:Choice>
              <mc:Fallback>
                <p:oleObj name="Chart" r:id="rId3" imgW="3810000" imgH="1981200" progId="MSGraph.Chart.5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065463"/>
                        <a:ext cx="5248275" cy="272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752600" y="171450"/>
            <a:ext cx="7086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Thinking Challenge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87388" y="1679575"/>
            <a:ext cx="78263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b="1"/>
              <a:t>How would you draw a line through the points?   How do you determine which line ‘fits best’?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4264025" y="46291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2775" name="Oval 7"/>
          <p:cNvSpPr>
            <a:spLocks noChangeArrowheads="1"/>
          </p:cNvSpPr>
          <p:nvPr/>
        </p:nvSpPr>
        <p:spPr bwMode="auto">
          <a:xfrm>
            <a:off x="5937250" y="35877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3883025" y="403225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5286375" y="3619500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4981575" y="446722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3340100" y="44354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 flipV="1">
            <a:off x="3646488" y="3384550"/>
            <a:ext cx="2671762" cy="1601788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Which is the “best fitting line”?</a:t>
            </a: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>
                <a:solidFill>
                  <a:srgbClr val="FF0000"/>
                </a:solidFill>
              </a:rPr>
              <a:t>Prediction error (or residual error)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890588" y="2114550"/>
            <a:ext cx="7408862" cy="1858963"/>
            <a:chOff x="517" y="1317"/>
            <a:chExt cx="4667" cy="1171"/>
          </a:xfrm>
        </p:grpSpPr>
        <p:sp>
          <p:nvSpPr>
            <p:cNvPr id="34821" name="Text Box 5"/>
            <p:cNvSpPr txBox="1">
              <a:spLocks noChangeArrowheads="1"/>
            </p:cNvSpPr>
            <p:nvPr/>
          </p:nvSpPr>
          <p:spPr bwMode="auto">
            <a:xfrm>
              <a:off x="517" y="1359"/>
              <a:ext cx="9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/>
                <a:t>In using</a:t>
              </a:r>
              <a:r>
                <a:rPr lang="en-US" altLang="en-US" sz="2400"/>
                <a:t> </a:t>
              </a:r>
            </a:p>
          </p:txBody>
        </p:sp>
        <p:graphicFrame>
          <p:nvGraphicFramePr>
            <p:cNvPr id="34822" name="Object 6"/>
            <p:cNvGraphicFramePr>
              <a:graphicFrameLocks noChangeAspect="1"/>
            </p:cNvGraphicFramePr>
            <p:nvPr/>
          </p:nvGraphicFramePr>
          <p:xfrm>
            <a:off x="1455" y="1342"/>
            <a:ext cx="319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7" name="Equation" r:id="rId3" imgW="177646" imgH="228402" progId="Equation.3">
                    <p:embed/>
                  </p:oleObj>
                </mc:Choice>
                <mc:Fallback>
                  <p:oleObj name="Equation" r:id="rId3" imgW="177646" imgH="228402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5" y="1342"/>
                          <a:ext cx="319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1846" y="1374"/>
              <a:ext cx="27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/>
                <a:t>to predict the actual response</a:t>
              </a:r>
              <a:r>
                <a:rPr lang="en-US" altLang="en-US" sz="2400"/>
                <a:t> </a:t>
              </a:r>
            </a:p>
          </p:txBody>
        </p:sp>
        <p:graphicFrame>
          <p:nvGraphicFramePr>
            <p:cNvPr id="34824" name="Object 8"/>
            <p:cNvGraphicFramePr>
              <a:graphicFrameLocks noChangeAspect="1"/>
            </p:cNvGraphicFramePr>
            <p:nvPr/>
          </p:nvGraphicFramePr>
          <p:xfrm>
            <a:off x="4638" y="1317"/>
            <a:ext cx="319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8" name="Equation" r:id="rId5" imgW="177646" imgH="228402" progId="Equation.3">
                    <p:embed/>
                  </p:oleObj>
                </mc:Choice>
                <mc:Fallback>
                  <p:oleObj name="Equation" r:id="rId5" imgW="177646" imgH="228402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8" y="1317"/>
                          <a:ext cx="319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5" name="Text Box 9"/>
            <p:cNvSpPr txBox="1">
              <a:spLocks noChangeArrowheads="1"/>
            </p:cNvSpPr>
            <p:nvPr/>
          </p:nvSpPr>
          <p:spPr bwMode="auto">
            <a:xfrm>
              <a:off x="517" y="1728"/>
              <a:ext cx="46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/>
                <a:t>we make a </a:t>
              </a:r>
              <a:r>
                <a:rPr lang="en-US" altLang="en-US" sz="2800" b="1">
                  <a:solidFill>
                    <a:schemeClr val="accent2"/>
                  </a:solidFill>
                </a:rPr>
                <a:t>prediction error</a:t>
              </a:r>
              <a:r>
                <a:rPr lang="en-US" altLang="en-US" sz="2800"/>
                <a:t> (or a </a:t>
              </a:r>
              <a:r>
                <a:rPr lang="en-US" altLang="en-US" sz="2800" b="1">
                  <a:solidFill>
                    <a:schemeClr val="accent2"/>
                  </a:solidFill>
                </a:rPr>
                <a:t>residual error</a:t>
              </a:r>
              <a:r>
                <a:rPr lang="en-US" altLang="en-US" sz="2800"/>
                <a:t>)</a:t>
              </a:r>
            </a:p>
          </p:txBody>
        </p:sp>
        <p:graphicFrame>
          <p:nvGraphicFramePr>
            <p:cNvPr id="34826" name="Object 10"/>
            <p:cNvGraphicFramePr>
              <a:graphicFrameLocks noChangeAspect="1"/>
            </p:cNvGraphicFramePr>
            <p:nvPr/>
          </p:nvGraphicFramePr>
          <p:xfrm>
            <a:off x="1251" y="2078"/>
            <a:ext cx="1277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9" name="Equation" r:id="rId7" imgW="711200" imgH="228600" progId="Equation.3">
                    <p:embed/>
                  </p:oleObj>
                </mc:Choice>
                <mc:Fallback>
                  <p:oleObj name="Equation" r:id="rId7" imgW="7112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1" y="2078"/>
                          <a:ext cx="1277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7" name="Text Box 11"/>
            <p:cNvSpPr txBox="1">
              <a:spLocks noChangeArrowheads="1"/>
            </p:cNvSpPr>
            <p:nvPr/>
          </p:nvSpPr>
          <p:spPr bwMode="auto">
            <a:xfrm>
              <a:off x="517" y="2091"/>
              <a:ext cx="7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/>
                <a:t>of size</a:t>
              </a:r>
            </a:p>
          </p:txBody>
        </p:sp>
      </p:grpSp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879475" y="4865688"/>
            <a:ext cx="7443788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/>
              <a:t>A line that fits the data well will be one for which the </a:t>
            </a:r>
            <a:r>
              <a:rPr lang="en-US" altLang="en-US" sz="2800" i="1"/>
              <a:t>n</a:t>
            </a:r>
            <a:r>
              <a:rPr lang="en-US" altLang="en-US" sz="2800"/>
              <a:t> prediction errors are as small as possible in some overall sense.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0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“</a:t>
            </a:r>
            <a:r>
              <a:rPr lang="en-US" altLang="en-US" b="1" smtClean="0">
                <a:solidFill>
                  <a:schemeClr val="accent2"/>
                </a:solidFill>
              </a:rPr>
              <a:t>least squares criterion</a:t>
            </a:r>
            <a:r>
              <a:rPr lang="en-US" altLang="en-US" smtClean="0"/>
              <a:t>”</a:t>
            </a:r>
          </a:p>
        </p:txBody>
      </p:sp>
      <p:sp>
        <p:nvSpPr>
          <p:cNvPr id="35843" name="Text Box 1029"/>
          <p:cNvSpPr txBox="1">
            <a:spLocks noChangeArrowheads="1"/>
          </p:cNvSpPr>
          <p:nvPr/>
        </p:nvSpPr>
        <p:spPr bwMode="auto">
          <a:xfrm>
            <a:off x="1076325" y="3163888"/>
            <a:ext cx="76088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/>
              <a:t>Choose the values </a:t>
            </a:r>
            <a:r>
              <a:rPr lang="en-US" altLang="en-US" sz="2800" i="1"/>
              <a:t>b</a:t>
            </a:r>
            <a:r>
              <a:rPr lang="en-US" altLang="en-US" sz="2800" i="1" baseline="-25000"/>
              <a:t>0</a:t>
            </a:r>
            <a:r>
              <a:rPr lang="en-US" altLang="en-US" sz="2800"/>
              <a:t> and </a:t>
            </a:r>
            <a:r>
              <a:rPr lang="en-US" altLang="en-US" sz="2800" i="1"/>
              <a:t>b</a:t>
            </a:r>
            <a:r>
              <a:rPr lang="en-US" altLang="en-US" sz="2800" i="1" baseline="-25000"/>
              <a:t>1</a:t>
            </a:r>
            <a:r>
              <a:rPr lang="en-US" altLang="en-US" sz="2800"/>
              <a:t> that minimize the sum of the squared prediction errors</a:t>
            </a:r>
            <a:r>
              <a:rPr lang="en-US" altLang="en-US" sz="2400"/>
              <a:t>.</a:t>
            </a:r>
          </a:p>
        </p:txBody>
      </p:sp>
      <p:sp>
        <p:nvSpPr>
          <p:cNvPr id="35844" name="Text Box 1030"/>
          <p:cNvSpPr txBox="1">
            <a:spLocks noChangeArrowheads="1"/>
          </p:cNvSpPr>
          <p:nvPr/>
        </p:nvSpPr>
        <p:spPr bwMode="auto">
          <a:xfrm>
            <a:off x="1076325" y="2174875"/>
            <a:ext cx="4237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/>
              <a:t>Equation of best fitting line:</a:t>
            </a:r>
          </a:p>
        </p:txBody>
      </p:sp>
      <p:graphicFrame>
        <p:nvGraphicFramePr>
          <p:cNvPr id="35845" name="Object 1031"/>
          <p:cNvGraphicFramePr>
            <a:graphicFrameLocks noChangeAspect="1"/>
          </p:cNvGraphicFramePr>
          <p:nvPr/>
        </p:nvGraphicFramePr>
        <p:xfrm>
          <a:off x="5413375" y="2159000"/>
          <a:ext cx="20891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Equation" r:id="rId3" imgW="838200" imgH="228600" progId="Equation.3">
                  <p:embed/>
                </p:oleObj>
              </mc:Choice>
              <mc:Fallback>
                <p:oleObj name="Equation" r:id="rId3" imgW="838200" imgH="228600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75" y="2159000"/>
                        <a:ext cx="208915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Text Box 1032"/>
          <p:cNvSpPr txBox="1">
            <a:spLocks noChangeArrowheads="1"/>
          </p:cNvSpPr>
          <p:nvPr/>
        </p:nvSpPr>
        <p:spPr bwMode="auto">
          <a:xfrm>
            <a:off x="1076325" y="4606925"/>
            <a:ext cx="75009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/>
              <a:t>That is, find </a:t>
            </a:r>
            <a:r>
              <a:rPr lang="en-US" altLang="en-US" sz="2800" i="1"/>
              <a:t>b</a:t>
            </a:r>
            <a:r>
              <a:rPr lang="en-US" altLang="en-US" sz="2800" i="1" baseline="-25000"/>
              <a:t>0</a:t>
            </a:r>
            <a:r>
              <a:rPr lang="en-US" altLang="en-US" sz="2800"/>
              <a:t> and </a:t>
            </a:r>
            <a:r>
              <a:rPr lang="en-US" altLang="en-US" sz="2800" i="1"/>
              <a:t>b</a:t>
            </a:r>
            <a:r>
              <a:rPr lang="en-US" altLang="en-US" sz="2800" i="1" baseline="-25000"/>
              <a:t>1</a:t>
            </a:r>
            <a:r>
              <a:rPr lang="en-US" altLang="en-US" sz="2800"/>
              <a:t> that minimize:</a:t>
            </a:r>
          </a:p>
        </p:txBody>
      </p:sp>
      <p:graphicFrame>
        <p:nvGraphicFramePr>
          <p:cNvPr id="35847" name="Object 1033"/>
          <p:cNvGraphicFramePr>
            <a:graphicFrameLocks noChangeAspect="1"/>
          </p:cNvGraphicFramePr>
          <p:nvPr/>
        </p:nvGraphicFramePr>
        <p:xfrm>
          <a:off x="3676650" y="5346700"/>
          <a:ext cx="269716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Equation" r:id="rId5" imgW="1041400" imgH="457200" progId="Equation.3">
                  <p:embed/>
                </p:oleObj>
              </mc:Choice>
              <mc:Fallback>
                <p:oleObj name="Equation" r:id="rId5" imgW="1041400" imgH="457200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650" y="5346700"/>
                        <a:ext cx="2697163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Rectangle 1034"/>
          <p:cNvSpPr>
            <a:spLocks noChangeArrowheads="1"/>
          </p:cNvSpPr>
          <p:nvPr/>
        </p:nvSpPr>
        <p:spPr bwMode="auto">
          <a:xfrm>
            <a:off x="3152775" y="5299075"/>
            <a:ext cx="3670300" cy="1312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least squares regression line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9275" y="1852613"/>
            <a:ext cx="8193088" cy="2044700"/>
            <a:chOff x="346" y="1167"/>
            <a:chExt cx="5161" cy="1288"/>
          </a:xfrm>
        </p:grpSpPr>
        <p:sp>
          <p:nvSpPr>
            <p:cNvPr id="36875" name="Text Box 5"/>
            <p:cNvSpPr txBox="1">
              <a:spLocks noChangeArrowheads="1"/>
            </p:cNvSpPr>
            <p:nvPr/>
          </p:nvSpPr>
          <p:spPr bwMode="auto">
            <a:xfrm>
              <a:off x="346" y="1167"/>
              <a:ext cx="5161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/>
                <a:t>Using calculus, minimize (take derivative with respect to b</a:t>
              </a:r>
              <a:r>
                <a:rPr lang="en-US" altLang="en-US" sz="2800" baseline="-25000">
                  <a:cs typeface="Times New Roman" panose="02020603050405020304" pitchFamily="18" charset="0"/>
                </a:rPr>
                <a:t>0</a:t>
              </a:r>
              <a:r>
                <a:rPr lang="en-US" altLang="en-US" sz="2800">
                  <a:cs typeface="Times New Roman" panose="02020603050405020304" pitchFamily="18" charset="0"/>
                </a:rPr>
                <a:t> and b</a:t>
              </a:r>
              <a:r>
                <a:rPr lang="en-US" altLang="en-US" sz="2800" baseline="-25000"/>
                <a:t>1</a:t>
              </a:r>
              <a:r>
                <a:rPr lang="en-US" altLang="en-US" sz="2800"/>
                <a:t>, set to 0, and solve for b</a:t>
              </a:r>
              <a:r>
                <a:rPr lang="en-US" altLang="en-US" sz="2800" baseline="-25000"/>
                <a:t>0</a:t>
              </a:r>
              <a:r>
                <a:rPr lang="en-US" altLang="en-US" sz="2800"/>
                <a:t> and b</a:t>
              </a:r>
              <a:r>
                <a:rPr lang="en-US" altLang="en-US" sz="2800" baseline="-25000"/>
                <a:t>1</a:t>
              </a:r>
              <a:r>
                <a:rPr lang="en-US" altLang="en-US" sz="2800"/>
                <a:t>):</a:t>
              </a:r>
              <a:endParaRPr lang="el-GR" altLang="en-US" sz="2800"/>
            </a:p>
          </p:txBody>
        </p:sp>
        <p:graphicFrame>
          <p:nvGraphicFramePr>
            <p:cNvPr id="36876" name="Object 6"/>
            <p:cNvGraphicFramePr>
              <a:graphicFrameLocks noChangeAspect="1"/>
            </p:cNvGraphicFramePr>
            <p:nvPr/>
          </p:nvGraphicFramePr>
          <p:xfrm>
            <a:off x="1671" y="1709"/>
            <a:ext cx="2466" cy="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86" name="Equation" r:id="rId3" imgW="1511300" imgH="457200" progId="Equation.3">
                    <p:embed/>
                  </p:oleObj>
                </mc:Choice>
                <mc:Fallback>
                  <p:oleObj name="Equation" r:id="rId3" imgW="1511300" imgH="457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1" y="1709"/>
                          <a:ext cx="2466" cy="7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0535" name="Text Box 7"/>
          <p:cNvSpPr txBox="1">
            <a:spLocks noChangeArrowheads="1"/>
          </p:cNvSpPr>
          <p:nvPr/>
        </p:nvSpPr>
        <p:spPr bwMode="auto">
          <a:xfrm>
            <a:off x="549275" y="3949700"/>
            <a:ext cx="8118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/>
              <a:t>and get the least squares estimates </a:t>
            </a:r>
            <a:r>
              <a:rPr lang="en-US" altLang="en-US" sz="2400" i="1"/>
              <a:t>b</a:t>
            </a:r>
            <a:r>
              <a:rPr lang="en-US" altLang="en-US" sz="2400" i="1" baseline="-25000"/>
              <a:t>0</a:t>
            </a:r>
            <a:r>
              <a:rPr lang="en-US" altLang="en-US" sz="2400"/>
              <a:t> and </a:t>
            </a:r>
            <a:r>
              <a:rPr lang="en-US" altLang="en-US" sz="2400" i="1"/>
              <a:t>b</a:t>
            </a:r>
            <a:r>
              <a:rPr lang="en-US" altLang="en-US" sz="2400" i="1" baseline="-25000"/>
              <a:t>1</a:t>
            </a:r>
            <a:r>
              <a:rPr lang="en-US" altLang="en-US" sz="2800"/>
              <a:t>:</a:t>
            </a:r>
            <a:endParaRPr lang="en-US" altLang="en-US" sz="2800" baseline="-25000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574800" y="4754563"/>
            <a:ext cx="2876550" cy="1816100"/>
            <a:chOff x="992" y="2995"/>
            <a:chExt cx="1812" cy="1144"/>
          </a:xfrm>
        </p:grpSpPr>
        <p:graphicFrame>
          <p:nvGraphicFramePr>
            <p:cNvPr id="36873" name="Object 8"/>
            <p:cNvGraphicFramePr>
              <a:graphicFrameLocks noChangeAspect="1"/>
            </p:cNvGraphicFramePr>
            <p:nvPr/>
          </p:nvGraphicFramePr>
          <p:xfrm>
            <a:off x="1070" y="3073"/>
            <a:ext cx="1646" cy="10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87" name="Equation" r:id="rId5" imgW="1346200" imgH="838200" progId="Equation.3">
                    <p:embed/>
                  </p:oleObj>
                </mc:Choice>
                <mc:Fallback>
                  <p:oleObj name="Equation" r:id="rId5" imgW="1346200" imgH="8382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0" y="3073"/>
                          <a:ext cx="1646" cy="10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4" name="Rectangle 10"/>
            <p:cNvSpPr>
              <a:spLocks noChangeArrowheads="1"/>
            </p:cNvSpPr>
            <p:nvPr/>
          </p:nvSpPr>
          <p:spPr bwMode="auto">
            <a:xfrm>
              <a:off x="992" y="2995"/>
              <a:ext cx="1812" cy="1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572125" y="5219700"/>
            <a:ext cx="2193925" cy="828675"/>
            <a:chOff x="3510" y="3288"/>
            <a:chExt cx="1382" cy="522"/>
          </a:xfrm>
        </p:grpSpPr>
        <p:graphicFrame>
          <p:nvGraphicFramePr>
            <p:cNvPr id="36871" name="Object 9"/>
            <p:cNvGraphicFramePr>
              <a:graphicFrameLocks noChangeAspect="1"/>
            </p:cNvGraphicFramePr>
            <p:nvPr/>
          </p:nvGraphicFramePr>
          <p:xfrm>
            <a:off x="3649" y="3360"/>
            <a:ext cx="1111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88" name="Equation" r:id="rId7" imgW="736280" imgH="253890" progId="Equation.3">
                    <p:embed/>
                  </p:oleObj>
                </mc:Choice>
                <mc:Fallback>
                  <p:oleObj name="Equation" r:id="rId7" imgW="736280" imgH="25389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9" y="3360"/>
                          <a:ext cx="1111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2" name="Rectangle 11"/>
            <p:cNvSpPr>
              <a:spLocks noChangeArrowheads="1"/>
            </p:cNvSpPr>
            <p:nvPr/>
          </p:nvSpPr>
          <p:spPr bwMode="auto">
            <a:xfrm>
              <a:off x="3510" y="3288"/>
              <a:ext cx="1382" cy="5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19100" y="815975"/>
            <a:ext cx="8305800" cy="5508625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28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ESTIMATED REGRESSION MODEL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sz="28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(SAMPLE MODEL)</a:t>
            </a:r>
            <a:endParaRPr lang="en-US" sz="3200"/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sz="3200"/>
              <a:t>	</a:t>
            </a:r>
          </a:p>
          <a:p>
            <a:pPr marL="342900" indent="-342900" algn="ctr">
              <a:spcBef>
                <a:spcPct val="20000"/>
              </a:spcBef>
              <a:defRPr/>
            </a:pPr>
            <a:endParaRPr lang="en-US" sz="3200"/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/>
              <a:t>where: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/>
              <a:t>	    = Estimated, or predicted, y value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/>
              <a:t>	b</a:t>
            </a:r>
            <a:r>
              <a:rPr lang="en-US" baseline="-25000"/>
              <a:t>0</a:t>
            </a:r>
            <a:r>
              <a:rPr lang="en-US"/>
              <a:t> = Unbiased estimate of the regression intercept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/>
              <a:t>	b</a:t>
            </a:r>
            <a:r>
              <a:rPr lang="en-US" baseline="-25000"/>
              <a:t>1</a:t>
            </a:r>
            <a:r>
              <a:rPr lang="en-US"/>
              <a:t> = Unbiased estimate of the regression slope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/>
              <a:t>	 </a:t>
            </a:r>
            <a:r>
              <a:rPr lang="en-US" i="1"/>
              <a:t>x</a:t>
            </a:r>
            <a:r>
              <a:rPr lang="en-US"/>
              <a:t> = Value of the independent variable</a:t>
            </a:r>
            <a:endParaRPr lang="en-US" sz="3200"/>
          </a:p>
        </p:txBody>
      </p:sp>
      <p:graphicFrame>
        <p:nvGraphicFramePr>
          <p:cNvPr id="37891" name="Object 6"/>
          <p:cNvGraphicFramePr>
            <a:graphicFrameLocks noChangeAspect="1"/>
          </p:cNvGraphicFramePr>
          <p:nvPr/>
        </p:nvGraphicFramePr>
        <p:xfrm>
          <a:off x="2732088" y="1938338"/>
          <a:ext cx="335280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Equation" r:id="rId3" imgW="774364" imgH="228501" progId="Equation.3">
                  <p:embed/>
                </p:oleObj>
              </mc:Choice>
              <mc:Fallback>
                <p:oleObj name="Equation" r:id="rId3" imgW="774364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1938338"/>
                        <a:ext cx="3352800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7"/>
          <p:cNvGraphicFramePr>
            <a:graphicFrameLocks noChangeAspect="1"/>
          </p:cNvGraphicFramePr>
          <p:nvPr/>
        </p:nvGraphicFramePr>
        <p:xfrm>
          <a:off x="2111375" y="3440113"/>
          <a:ext cx="45720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Equation" r:id="rId5" imgW="139639" imgH="203112" progId="Equation.3">
                  <p:embed/>
                </p:oleObj>
              </mc:Choice>
              <mc:Fallback>
                <p:oleObj name="Equation" r:id="rId5" imgW="139639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3440113"/>
                        <a:ext cx="45720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What do the “</a:t>
            </a:r>
            <a:r>
              <a:rPr lang="en-US" altLang="en-US" sz="4000" b="1" smtClean="0">
                <a:solidFill>
                  <a:schemeClr val="accent2"/>
                </a:solidFill>
              </a:rPr>
              <a:t>estimated regression coefficients</a:t>
            </a:r>
            <a:r>
              <a:rPr lang="en-US" altLang="en-US" sz="4000" smtClean="0"/>
              <a:t>” b</a:t>
            </a:r>
            <a:r>
              <a:rPr lang="en-US" altLang="en-US" sz="4000" baseline="-25000" smtClean="0"/>
              <a:t>0</a:t>
            </a:r>
            <a:r>
              <a:rPr lang="en-US" altLang="en-US" sz="4000" smtClean="0"/>
              <a:t> and b</a:t>
            </a:r>
            <a:r>
              <a:rPr lang="en-US" altLang="en-US" sz="4000" baseline="-25000" smtClean="0"/>
              <a:t>1</a:t>
            </a:r>
            <a:r>
              <a:rPr lang="en-US" altLang="en-US" sz="4000" smtClean="0"/>
              <a:t> tell us?</a:t>
            </a:r>
          </a:p>
        </p:txBody>
      </p:sp>
      <p:sp>
        <p:nvSpPr>
          <p:cNvPr id="1566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We can expect the </a:t>
            </a:r>
            <a:r>
              <a:rPr lang="en-US" altLang="en-US" u="sng" smtClean="0"/>
              <a:t>mean response to increase or decrease </a:t>
            </a:r>
            <a:r>
              <a:rPr lang="en-US" altLang="en-US" smtClean="0"/>
              <a:t>by </a:t>
            </a:r>
            <a:r>
              <a:rPr lang="en-US" altLang="en-US" i="1" smtClean="0"/>
              <a:t>b</a:t>
            </a:r>
            <a:r>
              <a:rPr lang="en-US" altLang="en-US" i="1" baseline="-25000" smtClean="0"/>
              <a:t>1</a:t>
            </a:r>
            <a:r>
              <a:rPr lang="en-US" altLang="en-US" smtClean="0"/>
              <a:t> units for every unit increase in </a:t>
            </a:r>
            <a:r>
              <a:rPr lang="en-US" altLang="en-US" i="1" smtClean="0"/>
              <a:t>x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If the “</a:t>
            </a:r>
            <a:r>
              <a:rPr lang="en-US" altLang="en-US" b="1" smtClean="0">
                <a:solidFill>
                  <a:schemeClr val="accent2"/>
                </a:solidFill>
              </a:rPr>
              <a:t>scope of the model</a:t>
            </a:r>
            <a:r>
              <a:rPr lang="en-US" altLang="en-US" smtClean="0"/>
              <a:t>” includes x = 0, then </a:t>
            </a:r>
            <a:r>
              <a:rPr lang="en-US" altLang="en-US" i="1" smtClean="0"/>
              <a:t>b</a:t>
            </a:r>
            <a:r>
              <a:rPr lang="en-US" altLang="en-US" i="1" baseline="-25000" smtClean="0"/>
              <a:t>0</a:t>
            </a:r>
            <a:r>
              <a:rPr lang="en-US" altLang="en-US" smtClean="0"/>
              <a:t> is the predicted mean response when x = 0.  Otherwise, </a:t>
            </a:r>
            <a:r>
              <a:rPr lang="en-US" altLang="en-US" i="1" smtClean="0"/>
              <a:t>b</a:t>
            </a:r>
            <a:r>
              <a:rPr lang="en-US" altLang="en-US" i="1" baseline="-25000" smtClean="0"/>
              <a:t>0</a:t>
            </a:r>
            <a:r>
              <a:rPr lang="en-US" altLang="en-US" smtClean="0"/>
              <a:t> is not meaningful.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6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6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8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511175" y="903288"/>
          <a:ext cx="8088313" cy="484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2" name="Mtb Graph" r:id="rId3" imgW="7082600" imgH="4842091" progId="MinitabGraph.Document">
                  <p:embed/>
                </p:oleObj>
              </mc:Choice>
              <mc:Fallback>
                <p:oleObj name="Mtb Graph" r:id="rId3" imgW="7082600" imgH="4842091" progId="MinitabGraph.Documen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" y="903288"/>
                        <a:ext cx="8088313" cy="484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>
                <a:solidFill>
                  <a:srgbClr val="FF0000"/>
                </a:solidFill>
              </a:rPr>
              <a:t>So, the estimated regression coefficients b</a:t>
            </a:r>
            <a:r>
              <a:rPr lang="en-US" altLang="en-US" sz="4000" baseline="-25000" smtClean="0">
                <a:solidFill>
                  <a:srgbClr val="FF0000"/>
                </a:solidFill>
              </a:rPr>
              <a:t>0</a:t>
            </a:r>
            <a:r>
              <a:rPr lang="en-US" altLang="en-US" sz="4000" smtClean="0">
                <a:solidFill>
                  <a:srgbClr val="FF0000"/>
                </a:solidFill>
              </a:rPr>
              <a:t> and b</a:t>
            </a:r>
            <a:r>
              <a:rPr lang="en-US" altLang="en-US" sz="4000" baseline="-25000" smtClean="0">
                <a:solidFill>
                  <a:srgbClr val="FF0000"/>
                </a:solidFill>
              </a:rPr>
              <a:t>1</a:t>
            </a:r>
            <a:r>
              <a:rPr lang="en-US" altLang="en-US" sz="4000" smtClean="0">
                <a:solidFill>
                  <a:srgbClr val="FF0000"/>
                </a:solidFill>
              </a:rPr>
              <a:t> tell us…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We predict the </a:t>
            </a:r>
            <a:r>
              <a:rPr lang="en-US" altLang="en-US" u="sng" smtClean="0"/>
              <a:t>mean weight to increase </a:t>
            </a:r>
            <a:r>
              <a:rPr lang="en-US" altLang="en-US" smtClean="0"/>
              <a:t>by 6.14 pounds for every additional one-inch increase in height.</a:t>
            </a:r>
          </a:p>
          <a:p>
            <a:r>
              <a:rPr lang="en-US" altLang="en-US" smtClean="0"/>
              <a:t>It is not meaningful to have a height of 0 inches.  That is, the scope of the model does not include x = 0.  So, here the intercept </a:t>
            </a:r>
            <a:r>
              <a:rPr lang="en-US" altLang="en-US" i="1" smtClean="0"/>
              <a:t>b</a:t>
            </a:r>
            <a:r>
              <a:rPr lang="en-US" altLang="en-US" i="1" baseline="-25000" smtClean="0"/>
              <a:t>0</a:t>
            </a:r>
            <a:r>
              <a:rPr lang="en-US" altLang="en-US" smtClean="0"/>
              <a:t> is not meaningful.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/>
            </a:r>
            <a:br>
              <a:rPr lang="en-US" altLang="en-US" sz="4400">
                <a:solidFill>
                  <a:schemeClr val="tx2"/>
                </a:solidFill>
              </a:rPr>
            </a:br>
            <a:r>
              <a:rPr lang="en-US" altLang="en-US" sz="4400">
                <a:solidFill>
                  <a:srgbClr val="FF0000"/>
                </a:solidFill>
              </a:rPr>
              <a:t>Deterministic Models</a:t>
            </a: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1.	Hypothesize Exact Relationships</a:t>
            </a:r>
          </a:p>
          <a:p>
            <a:r>
              <a:rPr lang="en-US" altLang="en-US"/>
              <a:t>2.	Suitable When Prediction Error is Negligible</a:t>
            </a:r>
          </a:p>
          <a:p>
            <a:r>
              <a:rPr lang="en-US" altLang="en-US"/>
              <a:t>3.	Example: Force is Exactly </a:t>
            </a:r>
            <a:br>
              <a:rPr lang="en-US" altLang="en-US"/>
            </a:br>
            <a:r>
              <a:rPr lang="en-US" altLang="en-US"/>
              <a:t>Mass Times Acceleration</a:t>
            </a:r>
          </a:p>
          <a:p>
            <a:pPr lvl="1"/>
            <a:r>
              <a:rPr lang="en-US" altLang="en-US" i="1"/>
              <a:t>F</a:t>
            </a:r>
            <a:r>
              <a:rPr lang="en-US" altLang="en-US"/>
              <a:t> = </a:t>
            </a:r>
            <a:r>
              <a:rPr lang="en-US" altLang="en-US" i="1"/>
              <a:t>m</a:t>
            </a:r>
            <a:r>
              <a:rPr lang="en-US" altLang="en-US"/>
              <a:t>·</a:t>
            </a:r>
            <a:r>
              <a:rPr lang="en-US" altLang="en-US" i="1"/>
              <a:t>a</a:t>
            </a:r>
          </a:p>
          <a:p>
            <a:endParaRPr lang="en-US" altLang="en-US" sz="2800" i="1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6462713" y="6203950"/>
            <a:ext cx="16430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CECECE"/>
                </a:solidFill>
                <a:latin typeface="Arial" panose="020B0604020202020204" pitchFamily="34" charset="0"/>
              </a:rPr>
              <a:t>© 1984-1994 T/Maker Co.</a:t>
            </a:r>
          </a:p>
        </p:txBody>
      </p:sp>
      <p:graphicFrame>
        <p:nvGraphicFramePr>
          <p:cNvPr id="512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967413" y="2819400"/>
          <a:ext cx="2533650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ClipArt" r:id="rId3" imgW="5555088" imgH="8115300" progId="MS_ClipArt_Gallery.2">
                  <p:embed/>
                </p:oleObj>
              </mc:Choice>
              <mc:Fallback>
                <p:oleObj name="ClipArt" r:id="rId3" imgW="5555088" imgH="8115300" progId="MS_ClipArt_Gallery.2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2819400"/>
                        <a:ext cx="2533650" cy="368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smtClean="0">
                <a:solidFill>
                  <a:srgbClr val="FF0000"/>
                </a:solidFill>
              </a:rPr>
              <a:t>Properties of the Least-Squares Estimators and the Fitted Regression Model</a:t>
            </a:r>
          </a:p>
          <a:p>
            <a:r>
              <a:rPr lang="en-US" altLang="en-US" b="1" smtClean="0"/>
              <a:t>                 </a:t>
            </a:r>
            <a:r>
              <a:rPr lang="en-US" altLang="en-US" smtClean="0"/>
              <a:t>are linear combinations of </a:t>
            </a:r>
            <a:r>
              <a:rPr lang="en-US" altLang="en-US" smtClean="0">
                <a:cs typeface="Times New Roman" panose="02020603050405020304" pitchFamily="18" charset="0"/>
              </a:rPr>
              <a:t>y</a:t>
            </a:r>
            <a:r>
              <a:rPr lang="en-US" altLang="en-US" baseline="-30000" smtClean="0">
                <a:cs typeface="Times New Roman" panose="02020603050405020304" pitchFamily="18" charset="0"/>
              </a:rPr>
              <a:t>i</a:t>
            </a:r>
            <a:r>
              <a:rPr lang="en-US" altLang="en-US" smtClean="0">
                <a:cs typeface="Times New Roman" panose="02020603050405020304" pitchFamily="18" charset="0"/>
              </a:rPr>
              <a:t> </a:t>
            </a:r>
          </a:p>
          <a:p>
            <a:endParaRPr lang="en-US" altLang="en-US" smtClean="0">
              <a:cs typeface="Times New Roman" panose="02020603050405020304" pitchFamily="18" charset="0"/>
            </a:endParaRPr>
          </a:p>
          <a:p>
            <a:endParaRPr lang="en-US" altLang="en-US" smtClean="0">
              <a:cs typeface="Times New Roman" panose="02020603050405020304" pitchFamily="18" charset="0"/>
            </a:endParaRPr>
          </a:p>
          <a:p>
            <a:endParaRPr lang="en-US" altLang="en-US" smtClean="0">
              <a:cs typeface="Times New Roman" panose="02020603050405020304" pitchFamily="18" charset="0"/>
            </a:endParaRPr>
          </a:p>
          <a:p>
            <a:endParaRPr lang="en-US" altLang="en-US" smtClean="0">
              <a:cs typeface="Times New Roman" panose="02020603050405020304" pitchFamily="18" charset="0"/>
            </a:endParaRPr>
          </a:p>
          <a:p>
            <a:r>
              <a:rPr lang="en-US" altLang="en-US" smtClean="0">
                <a:cs typeface="Times New Roman" panose="02020603050405020304" pitchFamily="18" charset="0"/>
              </a:rPr>
              <a:t>                     are unbiased estimators.</a:t>
            </a:r>
          </a:p>
        </p:txBody>
      </p:sp>
      <p:graphicFrame>
        <p:nvGraphicFramePr>
          <p:cNvPr id="41987" name="Object 2"/>
          <p:cNvGraphicFramePr>
            <a:graphicFrameLocks noChangeAspect="1"/>
          </p:cNvGraphicFramePr>
          <p:nvPr/>
        </p:nvGraphicFramePr>
        <p:xfrm>
          <a:off x="1100138" y="1611313"/>
          <a:ext cx="152400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Equation" r:id="rId3" imgW="622030" imgH="253890" progId="Equation.3">
                  <p:embed/>
                </p:oleObj>
              </mc:Choice>
              <mc:Fallback>
                <p:oleObj name="Equation" r:id="rId3" imgW="622030" imgH="25389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611313"/>
                        <a:ext cx="1524000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3"/>
          <p:cNvGraphicFramePr>
            <a:graphicFrameLocks noChangeAspect="1"/>
          </p:cNvGraphicFramePr>
          <p:nvPr/>
        </p:nvGraphicFramePr>
        <p:xfrm>
          <a:off x="2068513" y="2808288"/>
          <a:ext cx="5562600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name="Equation" r:id="rId5" imgW="1854200" imgH="431800" progId="Equation.3">
                  <p:embed/>
                </p:oleObj>
              </mc:Choice>
              <mc:Fallback>
                <p:oleObj name="Equation" r:id="rId5" imgW="18542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2808288"/>
                        <a:ext cx="5562600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Equation" r:id="rId7" imgW="114151" imgH="215619" progId="Equation.3">
                  <p:embed/>
                </p:oleObj>
              </mc:Choice>
              <mc:Fallback>
                <p:oleObj name="Equation" r:id="rId7" imgW="114151" imgH="21561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5"/>
          <p:cNvGraphicFramePr>
            <a:graphicFrameLocks noChangeAspect="1"/>
          </p:cNvGraphicFramePr>
          <p:nvPr/>
        </p:nvGraphicFramePr>
        <p:xfrm>
          <a:off x="979488" y="4473575"/>
          <a:ext cx="1981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Equation" r:id="rId9" imgW="837836" imgH="253890" progId="Equation.3">
                  <p:embed/>
                </p:oleObj>
              </mc:Choice>
              <mc:Fallback>
                <p:oleObj name="Equation" r:id="rId9" imgW="837836" imgH="2538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4473575"/>
                        <a:ext cx="19812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6"/>
          <p:cNvGraphicFramePr>
            <a:graphicFrameLocks noChangeAspect="1"/>
          </p:cNvGraphicFramePr>
          <p:nvPr/>
        </p:nvGraphicFramePr>
        <p:xfrm>
          <a:off x="1044575" y="5159375"/>
          <a:ext cx="167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Equation" r:id="rId11" imgW="622030" imgH="253890" progId="Equation.3">
                  <p:embed/>
                </p:oleObj>
              </mc:Choice>
              <mc:Fallback>
                <p:oleObj name="Equation" r:id="rId11" imgW="622030" imgH="2538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5159375"/>
                        <a:ext cx="1676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7772400" cy="5410200"/>
          </a:xfrm>
        </p:spPr>
        <p:txBody>
          <a:bodyPr/>
          <a:lstStyle/>
          <a:p>
            <a:r>
              <a:rPr lang="en-US" altLang="en-US" smtClean="0"/>
              <a:t> 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zh-TW" altLang="en-US" smtClean="0">
                <a:ea typeface="PMingLiU" pitchFamily="18" charset="-120"/>
              </a:rPr>
              <a:t> </a:t>
            </a:r>
          </a:p>
        </p:txBody>
      </p:sp>
      <p:graphicFrame>
        <p:nvGraphicFramePr>
          <p:cNvPr id="43011" name="Object 2"/>
          <p:cNvGraphicFramePr>
            <a:graphicFrameLocks noChangeAspect="1"/>
          </p:cNvGraphicFramePr>
          <p:nvPr/>
        </p:nvGraphicFramePr>
        <p:xfrm>
          <a:off x="990600" y="533400"/>
          <a:ext cx="5562600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Equation" r:id="rId3" imgW="2641600" imgH="1054100" progId="Equation.3">
                  <p:embed/>
                </p:oleObj>
              </mc:Choice>
              <mc:Fallback>
                <p:oleObj name="Equation" r:id="rId3" imgW="2641600" imgH="1054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33400"/>
                        <a:ext cx="5562600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/>
        </p:nvGraphicFramePr>
        <p:xfrm>
          <a:off x="1066800" y="2819400"/>
          <a:ext cx="5410200" cy="188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4" name="Equation" r:id="rId5" imgW="2400300" imgH="838200" progId="Equation.3">
                  <p:embed/>
                </p:oleObj>
              </mc:Choice>
              <mc:Fallback>
                <p:oleObj name="Equation" r:id="rId5" imgW="2400300" imgH="838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819400"/>
                        <a:ext cx="5410200" cy="188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1066800" y="4648200"/>
          <a:ext cx="30480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5" name="Equation" r:id="rId7" imgW="1460500" imgH="457200" progId="Equation.3">
                  <p:embed/>
                </p:oleObj>
              </mc:Choice>
              <mc:Fallback>
                <p:oleObj name="Equation" r:id="rId7" imgW="14605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304800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r>
              <a:rPr lang="en-US" altLang="zh-TW" smtClean="0">
                <a:ea typeface="PMingLiU" pitchFamily="18" charset="-120"/>
              </a:rPr>
              <a:t>The </a:t>
            </a:r>
            <a:r>
              <a:rPr lang="en-US" altLang="zh-TW" b="1" smtClean="0">
                <a:ea typeface="PMingLiU" pitchFamily="18" charset="-120"/>
              </a:rPr>
              <a:t>Gauss-Markov Theorem</a:t>
            </a:r>
            <a:r>
              <a:rPr lang="en-US" altLang="zh-TW" smtClean="0">
                <a:ea typeface="PMingLiU" pitchFamily="18" charset="-120"/>
              </a:rPr>
              <a:t>:                     </a:t>
            </a:r>
          </a:p>
          <a:p>
            <a:pPr>
              <a:buFontTx/>
              <a:buNone/>
            </a:pPr>
            <a:r>
              <a:rPr lang="en-US" altLang="zh-TW" smtClean="0">
                <a:ea typeface="PMingLiU" pitchFamily="18" charset="-120"/>
              </a:rPr>
              <a:t>    are the best linear unbiased estimators (BLUE). </a:t>
            </a:r>
          </a:p>
          <a:p>
            <a:pPr lvl="1">
              <a:buFontTx/>
              <a:buNone/>
            </a:pPr>
            <a:r>
              <a:rPr lang="en-US" altLang="zh-TW" smtClean="0">
                <a:ea typeface="PMingLiU" pitchFamily="18" charset="-120"/>
              </a:rPr>
              <a:t> </a:t>
            </a:r>
          </a:p>
        </p:txBody>
      </p:sp>
      <p:graphicFrame>
        <p:nvGraphicFramePr>
          <p:cNvPr id="44035" name="Object 2"/>
          <p:cNvGraphicFramePr>
            <a:graphicFrameLocks noChangeAspect="1"/>
          </p:cNvGraphicFramePr>
          <p:nvPr/>
        </p:nvGraphicFramePr>
        <p:xfrm>
          <a:off x="6281738" y="598488"/>
          <a:ext cx="144780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Equation" r:id="rId3" imgW="622030" imgH="253890" progId="Equation.3">
                  <p:embed/>
                </p:oleObj>
              </mc:Choice>
              <mc:Fallback>
                <p:oleObj name="Equation" r:id="rId3" imgW="622030" imgH="25389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1738" y="598488"/>
                        <a:ext cx="1447800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09600"/>
            <a:ext cx="7794625" cy="5845175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</a:rPr>
              <a:t>Some useful properties:</a:t>
            </a:r>
          </a:p>
          <a:p>
            <a:pPr lvl="1"/>
            <a:r>
              <a:rPr lang="en-US" altLang="en-US" smtClean="0"/>
              <a:t>The sum of the residuals in any regression model that contains an intercept </a:t>
            </a:r>
            <a:r>
              <a:rPr lang="en-US" altLang="en-US" smtClean="0"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baseline="-30000" smtClean="0">
                <a:cs typeface="Times New Roman" panose="02020603050405020304" pitchFamily="18" charset="0"/>
              </a:rPr>
              <a:t>0</a:t>
            </a:r>
            <a:r>
              <a:rPr lang="en-US" altLang="en-US" smtClean="0">
                <a:cs typeface="Times New Roman" panose="02020603050405020304" pitchFamily="18" charset="0"/>
              </a:rPr>
              <a:t> is always 0, i.e. </a:t>
            </a:r>
          </a:p>
          <a:p>
            <a:pPr lvl="1"/>
            <a:endParaRPr lang="en-US" altLang="en-US" smtClean="0">
              <a:cs typeface="Times New Roman" panose="02020603050405020304" pitchFamily="18" charset="0"/>
            </a:endParaRPr>
          </a:p>
          <a:p>
            <a:pPr lvl="1"/>
            <a:endParaRPr lang="en-US" altLang="en-US" smtClean="0">
              <a:cs typeface="Times New Roman" panose="02020603050405020304" pitchFamily="18" charset="0"/>
            </a:endParaRPr>
          </a:p>
          <a:p>
            <a:pPr lvl="1"/>
            <a:r>
              <a:rPr lang="en-US" altLang="en-US" smtClean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mtClean="0">
                <a:cs typeface="Times New Roman" panose="02020603050405020304" pitchFamily="18" charset="0"/>
              </a:rPr>
              <a:t> Regression line always passes through the centroid point of data, </a:t>
            </a:r>
          </a:p>
          <a:p>
            <a:pPr lvl="1"/>
            <a:r>
              <a:rPr lang="en-US" altLang="en-US" smtClean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mtClean="0"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5059" name="Object 2"/>
          <p:cNvGraphicFramePr>
            <a:graphicFrameLocks noChangeAspect="1"/>
          </p:cNvGraphicFramePr>
          <p:nvPr/>
        </p:nvGraphicFramePr>
        <p:xfrm>
          <a:off x="1981200" y="2514600"/>
          <a:ext cx="60960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9" name="Equation" r:id="rId3" imgW="3022600" imgH="355600" progId="Equation.3">
                  <p:embed/>
                </p:oleObj>
              </mc:Choice>
              <mc:Fallback>
                <p:oleObj name="Equation" r:id="rId3" imgW="3022600" imgH="355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514600"/>
                        <a:ext cx="60960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3"/>
          <p:cNvGraphicFramePr>
            <a:graphicFrameLocks noChangeAspect="1"/>
          </p:cNvGraphicFramePr>
          <p:nvPr/>
        </p:nvGraphicFramePr>
        <p:xfrm>
          <a:off x="1600200" y="3581400"/>
          <a:ext cx="17526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0" name="Equation" r:id="rId5" imgW="850531" imgH="342751" progId="Equation.3">
                  <p:embed/>
                </p:oleObj>
              </mc:Choice>
              <mc:Fallback>
                <p:oleObj name="Equation" r:id="rId5" imgW="850531" imgH="34275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581400"/>
                        <a:ext cx="17526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4"/>
          <p:cNvGraphicFramePr>
            <a:graphicFrameLocks noChangeAspect="1"/>
          </p:cNvGraphicFramePr>
          <p:nvPr/>
        </p:nvGraphicFramePr>
        <p:xfrm>
          <a:off x="4800600" y="4572000"/>
          <a:ext cx="838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1" name="Equation" r:id="rId7" imgW="380835" imgH="203112" progId="Equation.3">
                  <p:embed/>
                </p:oleObj>
              </mc:Choice>
              <mc:Fallback>
                <p:oleObj name="Equation" r:id="rId7" imgW="380835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572000"/>
                        <a:ext cx="8382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5"/>
          <p:cNvGraphicFramePr>
            <a:graphicFrameLocks noChangeAspect="1"/>
          </p:cNvGraphicFramePr>
          <p:nvPr/>
        </p:nvGraphicFramePr>
        <p:xfrm>
          <a:off x="1600200" y="4953000"/>
          <a:ext cx="47244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2" name="Equation" r:id="rId9" imgW="2400300" imgH="355600" progId="Equation.3">
                  <p:embed/>
                </p:oleObj>
              </mc:Choice>
              <mc:Fallback>
                <p:oleObj name="Equation" r:id="rId9" imgW="2400300" imgH="355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953000"/>
                        <a:ext cx="47244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6"/>
          <p:cNvGraphicFramePr>
            <a:graphicFrameLocks noChangeAspect="1"/>
          </p:cNvGraphicFramePr>
          <p:nvPr/>
        </p:nvGraphicFramePr>
        <p:xfrm>
          <a:off x="1524000" y="5562600"/>
          <a:ext cx="66294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" name="Equation" r:id="rId11" imgW="3340100" imgH="355600" progId="Equation.3">
                  <p:embed/>
                </p:oleObj>
              </mc:Choice>
              <mc:Fallback>
                <p:oleObj name="Equation" r:id="rId11" imgW="3340100" imgH="355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562600"/>
                        <a:ext cx="66294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7772400" cy="5410200"/>
          </a:xfrm>
        </p:spPr>
        <p:txBody>
          <a:bodyPr/>
          <a:lstStyle/>
          <a:p>
            <a:pPr lvl="1"/>
            <a:r>
              <a:rPr lang="en-US" altLang="en-US" smtClean="0"/>
              <a:t> </a:t>
            </a:r>
          </a:p>
          <a:p>
            <a:pPr lvl="1"/>
            <a:r>
              <a:rPr lang="en-US" altLang="en-US" smtClean="0"/>
              <a:t> </a:t>
            </a:r>
            <a:r>
              <a:rPr lang="en-US" altLang="en-US" smtClean="0">
                <a:cs typeface="Times New Roman" panose="02020603050405020304" pitchFamily="18" charset="0"/>
              </a:rPr>
              <a:t>SS</a:t>
            </a:r>
            <a:r>
              <a:rPr lang="en-US" altLang="en-US" baseline="-30000" smtClean="0">
                <a:cs typeface="Times New Roman" panose="02020603050405020304" pitchFamily="18" charset="0"/>
              </a:rPr>
              <a:t>T</a:t>
            </a:r>
            <a:r>
              <a:rPr lang="en-US" altLang="en-US" smtClean="0">
                <a:cs typeface="Times New Roman" panose="02020603050405020304" pitchFamily="18" charset="0"/>
              </a:rPr>
              <a:t>: the corrected sum of squares of the observations. It measures the total variability in the observations.</a:t>
            </a:r>
          </a:p>
          <a:p>
            <a:pPr lvl="1"/>
            <a:r>
              <a:rPr lang="en-US" altLang="en-US" smtClean="0">
                <a:cs typeface="Times New Roman" panose="02020603050405020304" pitchFamily="18" charset="0"/>
              </a:rPr>
              <a:t> SS</a:t>
            </a:r>
            <a:r>
              <a:rPr lang="en-US" altLang="en-US" baseline="-30000" smtClean="0">
                <a:cs typeface="Times New Roman" panose="02020603050405020304" pitchFamily="18" charset="0"/>
              </a:rPr>
              <a:t>Res</a:t>
            </a:r>
            <a:r>
              <a:rPr lang="en-US" altLang="en-US" smtClean="0">
                <a:cs typeface="Times New Roman" panose="02020603050405020304" pitchFamily="18" charset="0"/>
              </a:rPr>
              <a:t>: the </a:t>
            </a:r>
            <a:r>
              <a:rPr lang="en-US" altLang="en-US" b="1" smtClean="0">
                <a:cs typeface="Times New Roman" panose="02020603050405020304" pitchFamily="18" charset="0"/>
              </a:rPr>
              <a:t>residual or error sum of squares</a:t>
            </a:r>
            <a:r>
              <a:rPr lang="en-US" altLang="en-US" smtClean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mtClean="0">
                <a:cs typeface="Times New Roman" panose="02020603050405020304" pitchFamily="18" charset="0"/>
              </a:rPr>
              <a:t>The residual variation left unexplained by the regression line.</a:t>
            </a:r>
          </a:p>
          <a:p>
            <a:pPr lvl="1"/>
            <a:r>
              <a:rPr lang="en-US" altLang="en-US" smtClean="0">
                <a:cs typeface="Times New Roman" panose="02020603050405020304" pitchFamily="18" charset="0"/>
              </a:rPr>
              <a:t>SS</a:t>
            </a:r>
            <a:r>
              <a:rPr lang="en-US" altLang="en-US" baseline="-30000" smtClean="0">
                <a:cs typeface="Times New Roman" panose="02020603050405020304" pitchFamily="18" charset="0"/>
              </a:rPr>
              <a:t>R</a:t>
            </a:r>
            <a:r>
              <a:rPr lang="en-US" altLang="en-US" smtClean="0">
                <a:cs typeface="Times New Roman" panose="02020603050405020304" pitchFamily="18" charset="0"/>
              </a:rPr>
              <a:t>: the </a:t>
            </a:r>
            <a:r>
              <a:rPr lang="en-US" altLang="en-US" b="1" smtClean="0">
                <a:cs typeface="Times New Roman" panose="02020603050405020304" pitchFamily="18" charset="0"/>
              </a:rPr>
              <a:t>regression or model sum of squares</a:t>
            </a:r>
          </a:p>
          <a:p>
            <a:pPr lvl="1"/>
            <a:r>
              <a:rPr lang="en-US" altLang="en-US" smtClean="0">
                <a:cs typeface="Times New Roman" panose="02020603050405020304" pitchFamily="18" charset="0"/>
              </a:rPr>
              <a:t>The amount of variability in the observations accounted for by the regression line</a:t>
            </a:r>
          </a:p>
          <a:p>
            <a:pPr lvl="1"/>
            <a:r>
              <a:rPr lang="en-US" altLang="en-US" smtClean="0">
                <a:cs typeface="Times New Roman" panose="02020603050405020304" pitchFamily="18" charset="0"/>
              </a:rPr>
              <a:t> SS</a:t>
            </a:r>
            <a:r>
              <a:rPr lang="en-US" altLang="en-US" baseline="-30000" smtClean="0">
                <a:cs typeface="Times New Roman" panose="02020603050405020304" pitchFamily="18" charset="0"/>
              </a:rPr>
              <a:t>T </a:t>
            </a:r>
            <a:r>
              <a:rPr lang="en-US" altLang="en-US" smtClean="0">
                <a:cs typeface="Times New Roman" panose="02020603050405020304" pitchFamily="18" charset="0"/>
              </a:rPr>
              <a:t>= SS</a:t>
            </a:r>
            <a:r>
              <a:rPr lang="en-US" altLang="en-US" baseline="-30000" smtClean="0">
                <a:cs typeface="Times New Roman" panose="02020603050405020304" pitchFamily="18" charset="0"/>
              </a:rPr>
              <a:t>R</a:t>
            </a:r>
            <a:r>
              <a:rPr lang="en-US" altLang="en-US" smtClean="0">
                <a:cs typeface="Times New Roman" panose="02020603050405020304" pitchFamily="18" charset="0"/>
              </a:rPr>
              <a:t> + SS</a:t>
            </a:r>
            <a:r>
              <a:rPr lang="en-US" altLang="en-US" baseline="-30000" smtClean="0">
                <a:cs typeface="Times New Roman" panose="02020603050405020304" pitchFamily="18" charset="0"/>
              </a:rPr>
              <a:t>Res(Error)</a:t>
            </a:r>
            <a:r>
              <a:rPr lang="en-US" altLang="en-US" smtClean="0"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6083" name="Object 2"/>
          <p:cNvGraphicFramePr>
            <a:graphicFrameLocks noChangeAspect="1"/>
          </p:cNvGraphicFramePr>
          <p:nvPr/>
        </p:nvGraphicFramePr>
        <p:xfrm>
          <a:off x="1524000" y="609600"/>
          <a:ext cx="57150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7" name="Equation" r:id="rId3" imgW="2603500" imgH="368300" progId="Equation.3">
                  <p:embed/>
                </p:oleObj>
              </mc:Choice>
              <mc:Fallback>
                <p:oleObj name="Equation" r:id="rId3" imgW="2603500" imgH="368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609600"/>
                        <a:ext cx="57150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8313" y="1700213"/>
            <a:ext cx="8351837" cy="4525962"/>
          </a:xfrm>
        </p:spPr>
        <p:txBody>
          <a:bodyPr/>
          <a:lstStyle/>
          <a:p>
            <a:pPr eaLnBrk="1" hangingPunct="1"/>
            <a:r>
              <a:rPr lang="en-US" altLang="zh-CN" sz="2200" smtClean="0">
                <a:ea typeface="SimSun" panose="02010600030101010101" pitchFamily="2" charset="-122"/>
              </a:rPr>
              <a:t>We define:</a:t>
            </a:r>
          </a:p>
          <a:p>
            <a:pPr eaLnBrk="1" hangingPunct="1"/>
            <a:endParaRPr lang="en-US" altLang="zh-CN" sz="2200" smtClean="0">
              <a:ea typeface="SimSun" panose="02010600030101010101" pitchFamily="2" charset="-122"/>
            </a:endParaRPr>
          </a:p>
          <a:p>
            <a:pPr eaLnBrk="1" hangingPunct="1"/>
            <a:endParaRPr lang="en-US" altLang="zh-CN" sz="2200" smtClean="0">
              <a:ea typeface="SimSun" panose="02010600030101010101" pitchFamily="2" charset="-122"/>
            </a:endParaRPr>
          </a:p>
          <a:p>
            <a:pPr eaLnBrk="1" hangingPunct="1"/>
            <a:endParaRPr lang="en-US" altLang="zh-CN" sz="2200" smtClean="0">
              <a:ea typeface="SimSun" panose="02010600030101010101" pitchFamily="2" charset="-122"/>
            </a:endParaRPr>
          </a:p>
          <a:p>
            <a:pPr eaLnBrk="1" hangingPunct="1"/>
            <a:endParaRPr lang="en-US" altLang="zh-CN" sz="2200" smtClean="0">
              <a:ea typeface="SimSun" panose="02010600030101010101" pitchFamily="2" charset="-122"/>
            </a:endParaRPr>
          </a:p>
          <a:p>
            <a:pPr eaLnBrk="1" hangingPunct="1"/>
            <a:endParaRPr lang="en-US" altLang="zh-CN" sz="2200" smtClean="0">
              <a:ea typeface="SimSun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200" smtClean="0">
                <a:ea typeface="SimSun" panose="02010600030101010101" pitchFamily="2" charset="-122"/>
              </a:rPr>
              <a:t>Note:  total sum of squares  (SST)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200" smtClean="0">
                <a:ea typeface="SimSun" panose="02010600030101010101" pitchFamily="2" charset="-122"/>
              </a:rPr>
              <a:t>Regression sum of squares (SSR)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200" smtClean="0">
                <a:ea typeface="SimSun" panose="02010600030101010101" pitchFamily="2" charset="-122"/>
              </a:rPr>
              <a:t>Error sum of squares (SSE)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200" smtClean="0">
              <a:ea typeface="SimSun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200" smtClean="0">
                <a:ea typeface="SimSun" panose="02010600030101010101" pitchFamily="2" charset="-122"/>
              </a:rPr>
              <a:t>       is called the coefficient of determination</a:t>
            </a:r>
          </a:p>
          <a:p>
            <a:pPr eaLnBrk="1" hangingPunct="1"/>
            <a:endParaRPr lang="en-US" altLang="zh-CN" sz="2200" smtClean="0">
              <a:ea typeface="SimSun" panose="02010600030101010101" pitchFamily="2" charset="-122"/>
            </a:endParaRPr>
          </a:p>
          <a:p>
            <a:pPr eaLnBrk="1" hangingPunct="1"/>
            <a:endParaRPr lang="en-US" altLang="zh-CN" sz="2200" smtClean="0">
              <a:ea typeface="SimSun" panose="02010600030101010101" pitchFamily="2" charset="-122"/>
            </a:endParaRPr>
          </a:p>
        </p:txBody>
      </p:sp>
      <p:graphicFrame>
        <p:nvGraphicFramePr>
          <p:cNvPr id="47107" name="Object 8"/>
          <p:cNvGraphicFramePr>
            <a:graphicFrameLocks noChangeAspect="1"/>
          </p:cNvGraphicFramePr>
          <p:nvPr/>
        </p:nvGraphicFramePr>
        <p:xfrm>
          <a:off x="193675" y="446088"/>
          <a:ext cx="777716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7" name="Equation" r:id="rId4" imgW="4229100" imgH="584200" progId="Equation.DSMT4">
                  <p:embed/>
                </p:oleObj>
              </mc:Choice>
              <mc:Fallback>
                <p:oleObj name="Equation" r:id="rId4" imgW="4229100" imgH="584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446088"/>
                        <a:ext cx="777716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7"/>
          <p:cNvGraphicFramePr>
            <a:graphicFrameLocks noChangeAspect="1"/>
          </p:cNvGraphicFramePr>
          <p:nvPr/>
        </p:nvGraphicFramePr>
        <p:xfrm>
          <a:off x="611188" y="2205038"/>
          <a:ext cx="2322512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8" name="Equation" r:id="rId6" imgW="1104421" imgH="634725" progId="Equation.DSMT4">
                  <p:embed/>
                </p:oleObj>
              </mc:Choice>
              <mc:Fallback>
                <p:oleObj name="Equation" r:id="rId6" imgW="1104421" imgH="63472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2322512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7110" name="Rectangle 10"/>
          <p:cNvSpPr>
            <a:spLocks noChangeArrowheads="1"/>
          </p:cNvSpPr>
          <p:nvPr/>
        </p:nvSpPr>
        <p:spPr bwMode="auto">
          <a:xfrm>
            <a:off x="0" y="581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711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47112" name="Object 1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051050" y="3011488"/>
          <a:ext cx="3025775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9" name="Equation" r:id="rId8" imgW="1181088" imgH="304728" progId="Equation.DSMT4">
                  <p:embed/>
                </p:oleObj>
              </mc:Choice>
              <mc:Fallback>
                <p:oleObj name="Equation" r:id="rId8" imgW="1181088" imgH="304728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011488"/>
                        <a:ext cx="3025775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3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CEC21B-0B38-4FB5-BB04-EEE6EE39432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/>
          </a:p>
        </p:txBody>
      </p:sp>
      <p:graphicFrame>
        <p:nvGraphicFramePr>
          <p:cNvPr id="47114" name="Object 11"/>
          <p:cNvGraphicFramePr>
            <a:graphicFrameLocks noChangeAspect="1"/>
          </p:cNvGraphicFramePr>
          <p:nvPr/>
        </p:nvGraphicFramePr>
        <p:xfrm>
          <a:off x="611188" y="5661025"/>
          <a:ext cx="4318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0" name="Equation" r:id="rId10" imgW="203112" imgH="190417" progId="Equation.DSMT4">
                  <p:embed/>
                </p:oleObj>
              </mc:Choice>
              <mc:Fallback>
                <p:oleObj name="Equation" r:id="rId10" imgW="203112" imgH="190417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661025"/>
                        <a:ext cx="4318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smtClean="0"/>
              <a:t>Estimator of </a:t>
            </a:r>
            <a:r>
              <a:rPr lang="en-US" altLang="en-US" b="1" smtClean="0"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b="1" baseline="30000" smtClean="0">
                <a:cs typeface="Times New Roman" panose="02020603050405020304" pitchFamily="18" charset="0"/>
                <a:sym typeface="Math1"/>
              </a:rPr>
              <a:t>2</a:t>
            </a:r>
            <a:r>
              <a:rPr lang="en-US" altLang="en-US" smtClean="0">
                <a:sym typeface="Math1"/>
              </a:rPr>
              <a:t> </a:t>
            </a:r>
          </a:p>
          <a:p>
            <a:r>
              <a:rPr lang="en-US" altLang="en-US" smtClean="0">
                <a:sym typeface="Math1"/>
              </a:rPr>
              <a:t>Residual sum of squares:</a:t>
            </a:r>
          </a:p>
          <a:p>
            <a:endParaRPr lang="en-US" altLang="en-US" smtClean="0">
              <a:sym typeface="Math1"/>
            </a:endParaRPr>
          </a:p>
          <a:p>
            <a:endParaRPr lang="en-US" altLang="en-US" smtClean="0">
              <a:sym typeface="Math1"/>
            </a:endParaRPr>
          </a:p>
          <a:p>
            <a:endParaRPr lang="en-US" altLang="en-US" smtClean="0">
              <a:sym typeface="Math1"/>
            </a:endParaRPr>
          </a:p>
          <a:p>
            <a:endParaRPr lang="en-US" altLang="en-US" smtClean="0">
              <a:sym typeface="Math1"/>
            </a:endParaRPr>
          </a:p>
          <a:p>
            <a:endParaRPr lang="en-US" altLang="en-US" smtClean="0"/>
          </a:p>
          <a:p>
            <a:pPr>
              <a:buFontTx/>
              <a:buNone/>
            </a:pPr>
            <a:r>
              <a:rPr lang="en-US" altLang="en-US" smtClean="0"/>
              <a:t> </a:t>
            </a:r>
          </a:p>
        </p:txBody>
      </p:sp>
      <p:graphicFrame>
        <p:nvGraphicFramePr>
          <p:cNvPr id="48131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3"/>
          <p:cNvGraphicFramePr>
            <a:graphicFrameLocks noChangeAspect="1"/>
          </p:cNvGraphicFramePr>
          <p:nvPr/>
        </p:nvGraphicFramePr>
        <p:xfrm>
          <a:off x="2438400" y="1676400"/>
          <a:ext cx="41148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name="Equation" r:id="rId5" imgW="1803400" imgH="1397000" progId="Equation.3">
                  <p:embed/>
                </p:oleObj>
              </mc:Choice>
              <mc:Fallback>
                <p:oleObj name="Equation" r:id="rId5" imgW="1803400" imgH="139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6400"/>
                        <a:ext cx="4114800" cy="318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7200"/>
            <a:ext cx="7227888" cy="5573713"/>
          </a:xfrm>
        </p:spPr>
        <p:txBody>
          <a:bodyPr/>
          <a:lstStyle/>
          <a:p>
            <a:r>
              <a:rPr lang="en-US" altLang="en-US" smtClean="0"/>
              <a:t>Since                                     ,</a:t>
            </a:r>
          </a:p>
          <a:p>
            <a:pPr>
              <a:buFontTx/>
              <a:buNone/>
            </a:pPr>
            <a:r>
              <a:rPr lang="en-US" altLang="en-US" smtClean="0"/>
              <a:t>    </a:t>
            </a:r>
            <a:r>
              <a:rPr lang="en-US" altLang="en-US" b="1" smtClean="0"/>
              <a:t>the unbiased estimator of </a:t>
            </a:r>
            <a:r>
              <a:rPr lang="en-US" altLang="en-US" b="1" smtClean="0"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b="1" baseline="30000" smtClean="0">
                <a:cs typeface="Times New Roman" panose="02020603050405020304" pitchFamily="18" charset="0"/>
                <a:sym typeface="Math1"/>
              </a:rPr>
              <a:t>2</a:t>
            </a:r>
            <a:r>
              <a:rPr lang="en-US" altLang="en-US" smtClean="0">
                <a:sym typeface="Math1"/>
              </a:rPr>
              <a:t> is</a:t>
            </a:r>
          </a:p>
          <a:p>
            <a:pPr>
              <a:buFontTx/>
              <a:buNone/>
            </a:pPr>
            <a:endParaRPr lang="en-US" altLang="en-US" smtClean="0">
              <a:sym typeface="Math1"/>
            </a:endParaRPr>
          </a:p>
          <a:p>
            <a:pPr>
              <a:buFontTx/>
              <a:buNone/>
            </a:pPr>
            <a:endParaRPr lang="en-US" altLang="en-US" smtClean="0">
              <a:sym typeface="Math1"/>
            </a:endParaRPr>
          </a:p>
          <a:p>
            <a:pPr lvl="1"/>
            <a:r>
              <a:rPr lang="en-US" altLang="en-US" smtClean="0">
                <a:cs typeface="Times New Roman" panose="02020603050405020304" pitchFamily="18" charset="0"/>
                <a:sym typeface="Math1"/>
              </a:rPr>
              <a:t>MS</a:t>
            </a:r>
            <a:r>
              <a:rPr lang="en-US" altLang="en-US" baseline="-30000" smtClean="0">
                <a:cs typeface="Times New Roman" panose="02020603050405020304" pitchFamily="18" charset="0"/>
                <a:sym typeface="Math1"/>
              </a:rPr>
              <a:t>E</a:t>
            </a:r>
            <a:r>
              <a:rPr lang="en-US" altLang="en-US" smtClean="0">
                <a:sym typeface="Math1"/>
              </a:rPr>
              <a:t> is called the </a:t>
            </a:r>
            <a:r>
              <a:rPr lang="en-US" altLang="en-US" b="1" smtClean="0">
                <a:sym typeface="Math1"/>
              </a:rPr>
              <a:t>residual mean square</a:t>
            </a:r>
            <a:r>
              <a:rPr lang="en-US" altLang="en-US" smtClean="0">
                <a:sym typeface="Math1"/>
              </a:rPr>
              <a:t>.</a:t>
            </a:r>
          </a:p>
        </p:txBody>
      </p:sp>
      <p:graphicFrame>
        <p:nvGraphicFramePr>
          <p:cNvPr id="49155" name="Object 2"/>
          <p:cNvGraphicFramePr>
            <a:graphicFrameLocks noChangeAspect="1"/>
          </p:cNvGraphicFramePr>
          <p:nvPr/>
        </p:nvGraphicFramePr>
        <p:xfrm>
          <a:off x="2263775" y="423863"/>
          <a:ext cx="30480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Equation" r:id="rId3" imgW="1244600" imgH="228600" progId="Equation.3">
                  <p:embed/>
                </p:oleObj>
              </mc:Choice>
              <mc:Fallback>
                <p:oleObj name="Equation" r:id="rId3" imgW="12446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3775" y="423863"/>
                        <a:ext cx="30480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2884488" y="1687513"/>
          <a:ext cx="2274887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Equation" r:id="rId5" imgW="1180588" imgH="393529" progId="Equation.3">
                  <p:embed/>
                </p:oleObj>
              </mc:Choice>
              <mc:Fallback>
                <p:oleObj name="Equation" r:id="rId5" imgW="1180588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488" y="1687513"/>
                        <a:ext cx="2274887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The simple linear regression model</a:t>
            </a:r>
          </a:p>
        </p:txBody>
      </p:sp>
      <p:sp>
        <p:nvSpPr>
          <p:cNvPr id="1710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The mean of the responses, E(Y</a:t>
            </a:r>
            <a:r>
              <a:rPr lang="en-US" altLang="en-US" baseline="-25000" smtClean="0"/>
              <a:t>i</a:t>
            </a:r>
            <a:r>
              <a:rPr lang="en-US" altLang="en-US" smtClean="0"/>
              <a:t>), is a </a:t>
            </a:r>
            <a:r>
              <a:rPr lang="en-US" altLang="en-US" b="1" smtClean="0">
                <a:solidFill>
                  <a:schemeClr val="accent2"/>
                </a:solidFill>
              </a:rPr>
              <a:t>l</a:t>
            </a:r>
            <a:r>
              <a:rPr lang="en-US" altLang="en-US" b="1" smtClean="0"/>
              <a:t>inear function</a:t>
            </a:r>
            <a:r>
              <a:rPr lang="en-US" altLang="en-US" smtClean="0"/>
              <a:t> of the x</a:t>
            </a:r>
            <a:r>
              <a:rPr lang="en-US" altLang="en-US" baseline="-25000" smtClean="0"/>
              <a:t>i</a:t>
            </a:r>
            <a:r>
              <a:rPr lang="en-US" altLang="en-US" smtClean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The errors, </a:t>
            </a:r>
            <a:r>
              <a:rPr lang="el-GR" altLang="en-US" smtClean="0">
                <a:cs typeface="Times New Roman" panose="02020603050405020304" pitchFamily="18" charset="0"/>
              </a:rPr>
              <a:t>ε</a:t>
            </a:r>
            <a:r>
              <a:rPr lang="en-US" altLang="en-US" baseline="-25000" smtClean="0">
                <a:cs typeface="Times New Roman" panose="02020603050405020304" pitchFamily="18" charset="0"/>
              </a:rPr>
              <a:t>i</a:t>
            </a:r>
            <a:r>
              <a:rPr lang="en-US" altLang="en-US" smtClean="0"/>
              <a:t>, and hence the responses Y</a:t>
            </a:r>
            <a:r>
              <a:rPr lang="en-US" altLang="en-US" baseline="-25000" smtClean="0"/>
              <a:t>i</a:t>
            </a:r>
            <a:r>
              <a:rPr lang="en-US" altLang="en-US" smtClean="0"/>
              <a:t>, are </a:t>
            </a:r>
            <a:r>
              <a:rPr lang="en-US" altLang="en-US" b="1" smtClean="0">
                <a:solidFill>
                  <a:schemeClr val="accent2"/>
                </a:solidFill>
              </a:rPr>
              <a:t>i</a:t>
            </a:r>
            <a:r>
              <a:rPr lang="en-US" altLang="en-US" b="1" smtClean="0"/>
              <a:t>ndependent</a:t>
            </a:r>
            <a:r>
              <a:rPr lang="en-US" altLang="en-US" smtClean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The errors, </a:t>
            </a:r>
            <a:r>
              <a:rPr lang="el-GR" altLang="en-US" smtClean="0">
                <a:cs typeface="Times New Roman" panose="02020603050405020304" pitchFamily="18" charset="0"/>
              </a:rPr>
              <a:t>ε</a:t>
            </a:r>
            <a:r>
              <a:rPr lang="en-US" altLang="en-US" baseline="-25000" smtClean="0">
                <a:cs typeface="Times New Roman" panose="02020603050405020304" pitchFamily="18" charset="0"/>
              </a:rPr>
              <a:t>i</a:t>
            </a:r>
            <a:r>
              <a:rPr lang="en-US" altLang="en-US" smtClean="0"/>
              <a:t>, and hence the responses Y</a:t>
            </a:r>
            <a:r>
              <a:rPr lang="en-US" altLang="en-US" baseline="-25000" smtClean="0"/>
              <a:t>i</a:t>
            </a:r>
            <a:r>
              <a:rPr lang="en-US" altLang="en-US" smtClean="0"/>
              <a:t>, are </a:t>
            </a:r>
            <a:r>
              <a:rPr lang="en-US" altLang="en-US" b="1" smtClean="0">
                <a:solidFill>
                  <a:schemeClr val="accent2"/>
                </a:solidFill>
              </a:rPr>
              <a:t>n</a:t>
            </a:r>
            <a:r>
              <a:rPr lang="en-US" altLang="en-US" b="1" smtClean="0"/>
              <a:t>ormally distributed</a:t>
            </a:r>
            <a:r>
              <a:rPr lang="en-US" altLang="en-US" smtClean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The errors, </a:t>
            </a:r>
            <a:r>
              <a:rPr lang="el-GR" altLang="en-US" smtClean="0">
                <a:cs typeface="Times New Roman" panose="02020603050405020304" pitchFamily="18" charset="0"/>
              </a:rPr>
              <a:t>ε</a:t>
            </a:r>
            <a:r>
              <a:rPr lang="en-US" altLang="en-US" baseline="-25000" smtClean="0">
                <a:cs typeface="Times New Roman" panose="02020603050405020304" pitchFamily="18" charset="0"/>
              </a:rPr>
              <a:t>i</a:t>
            </a:r>
            <a:r>
              <a:rPr lang="en-US" altLang="en-US" smtClean="0"/>
              <a:t>, and hence the responses Y</a:t>
            </a:r>
            <a:r>
              <a:rPr lang="en-US" altLang="en-US" baseline="-25000" smtClean="0"/>
              <a:t>i</a:t>
            </a:r>
            <a:r>
              <a:rPr lang="en-US" altLang="en-US" smtClean="0"/>
              <a:t>, have </a:t>
            </a:r>
            <a:r>
              <a:rPr lang="en-US" altLang="en-US" b="1" smtClean="0">
                <a:solidFill>
                  <a:schemeClr val="accent2"/>
                </a:solidFill>
              </a:rPr>
              <a:t>e</a:t>
            </a:r>
            <a:r>
              <a:rPr lang="en-US" altLang="en-US" b="1" smtClean="0"/>
              <a:t>qual variances</a:t>
            </a:r>
            <a:r>
              <a:rPr lang="en-US" altLang="en-US" smtClean="0"/>
              <a:t> (</a:t>
            </a:r>
            <a:r>
              <a:rPr lang="el-GR" altLang="en-US" smtClean="0">
                <a:cs typeface="Times New Roman" panose="02020603050405020304" pitchFamily="18" charset="0"/>
              </a:rPr>
              <a:t>σ</a:t>
            </a:r>
            <a:r>
              <a:rPr lang="en-US" altLang="en-US" baseline="30000" smtClean="0">
                <a:cs typeface="Times New Roman" panose="02020603050405020304" pitchFamily="18" charset="0"/>
              </a:rPr>
              <a:t>2</a:t>
            </a:r>
            <a:r>
              <a:rPr lang="en-US" altLang="en-US" smtClean="0"/>
              <a:t>) for all x values.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1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1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1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1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r>
              <a:rPr lang="en-US" altLang="en-US" sz="3400" smtClean="0">
                <a:solidFill>
                  <a:srgbClr val="FF0000"/>
                </a:solidFill>
              </a:rPr>
              <a:t>An example</a:t>
            </a:r>
          </a:p>
        </p:txBody>
      </p:sp>
      <p:sp>
        <p:nvSpPr>
          <p:cNvPr id="51203" name="Text Box 1027"/>
          <p:cNvSpPr txBox="1">
            <a:spLocks noChangeArrowheads="1"/>
          </p:cNvSpPr>
          <p:nvPr/>
        </p:nvSpPr>
        <p:spPr bwMode="auto">
          <a:xfrm>
            <a:off x="3492500" y="974725"/>
            <a:ext cx="2819400" cy="562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39775" indent="-739775">
              <a:spcBef>
                <a:spcPct val="20000"/>
              </a:spcBef>
              <a:buChar char="•"/>
              <a:tabLst>
                <a:tab pos="1776413" algn="dec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776413" algn="dec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776413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776413" algn="dec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776413" algn="dec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6413" algn="dec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6413" algn="dec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6413" algn="dec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6413" algn="dec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ID	Age    	Chol (mg/ml)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	46	3.5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2	20	1.9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3	52	4.0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4	30	2.6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5	57	4.5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6	25	3.0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7	28	2.9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8	36	3.8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9	22	2.1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10	43	3.8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11	57	4.1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12	33	3.0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13	22	2.5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14	63	4.6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15	40	3.2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16	48	4.2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17	28	2.3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0033CC"/>
                </a:solidFill>
              </a:rPr>
              <a:t>18	49	4.0</a:t>
            </a:r>
          </a:p>
        </p:txBody>
      </p:sp>
      <p:sp>
        <p:nvSpPr>
          <p:cNvPr id="51204" name="Text Box 1029"/>
          <p:cNvSpPr txBox="1">
            <a:spLocks noChangeArrowheads="1"/>
          </p:cNvSpPr>
          <p:nvPr/>
        </p:nvSpPr>
        <p:spPr bwMode="auto">
          <a:xfrm>
            <a:off x="395288" y="1093788"/>
            <a:ext cx="304482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Age and cholesterol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levels in 18 individuals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FF0000"/>
                </a:solidFill>
              </a:rPr>
              <a:t>A  deterministic (or functional) relationship</a:t>
            </a:r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1068388" y="1836738"/>
          <a:ext cx="7081837" cy="484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Mtb Graph" r:id="rId3" imgW="7082600" imgH="4842091" progId="MinitabGraph.Document">
                  <p:embed/>
                </p:oleObj>
              </mc:Choice>
              <mc:Fallback>
                <p:oleObj name="Mtb Graph" r:id="rId3" imgW="7082600" imgH="4842091" progId="MinitabGraph.Documen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836738"/>
                        <a:ext cx="7081837" cy="484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228600"/>
            <a:ext cx="7772400" cy="1143000"/>
          </a:xfrm>
        </p:spPr>
        <p:txBody>
          <a:bodyPr/>
          <a:lstStyle/>
          <a:p>
            <a:r>
              <a:rPr lang="en-US" altLang="en-US" smtClean="0">
                <a:solidFill>
                  <a:srgbClr val="C00000"/>
                </a:solidFill>
              </a:rPr>
              <a:t>Read data into R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84313"/>
            <a:ext cx="8675688" cy="432911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id &lt;- seq(1:18)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age &lt;- c(46, 20, 52, 30, 57, 25, 28, 36, 22,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         43, 57, 33, 22, 63, 40, 48, 28, 49)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chol &lt;- c(3.5, 1.9, 4.0, 2.6, 4.5, 3.0, 2.9, 3.8, 2.1,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          3.8, 4.1, 3.0, 2.5, 4.6, 3.2, 4.2, 2.3, 4.0)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plot(chol ~ age) or plot(age,chol)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000" b="1" smtClean="0">
              <a:latin typeface="Courier New" panose="02070309020205020404" pitchFamily="49" charset="0"/>
            </a:endParaRPr>
          </a:p>
          <a:p>
            <a:r>
              <a:rPr lang="en-US" alt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par(bg='black', fg='white', col.axis='white', col.lab='white‘,col.main=“white”, las=1, mar=0.1+c(5,5,2,2))</a:t>
            </a:r>
          </a:p>
          <a:p>
            <a:pPr>
              <a:buFontTx/>
              <a:buNone/>
            </a:pPr>
            <a:endParaRPr lang="en-US" altLang="en-US" sz="2000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plot(chol~age, xlab=”age”,ylab=”chol”,main=”Scatter plot of”, pch=23, bg=”red”,cex=2, lwd=2)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000" b="1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528638"/>
            <a:ext cx="6200775" cy="5803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 sz="3400" smtClean="0">
                <a:solidFill>
                  <a:srgbClr val="C00000"/>
                </a:solidFill>
              </a:rPr>
              <a:t>Regression analysis using R</a:t>
            </a:r>
            <a:endParaRPr lang="en-US" altLang="en-US" sz="3400" smtClean="0">
              <a:solidFill>
                <a:srgbClr val="C00000"/>
              </a:solidFill>
              <a:latin typeface="Symbol" panose="05050102010706020507" pitchFamily="18" charset="2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497888" cy="52117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id &lt;- seq(1:18)</a:t>
            </a:r>
          </a:p>
          <a:p>
            <a:pPr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age &lt;- c(46, 20, 52, 30, 57, 25, 28, 36, 22, </a:t>
            </a:r>
          </a:p>
          <a:p>
            <a:pPr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         43, 57, 33, 22, 63, 40, 48, 28, 49)</a:t>
            </a:r>
          </a:p>
          <a:p>
            <a:pPr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chol &lt;- c(3.5, 1.9, 4.0, 2.6, 4.5, 3.0, 2.9, 3.8, 2.1,</a:t>
            </a:r>
          </a:p>
          <a:p>
            <a:pPr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          3.8, 4.1, 3.0, 2.5, 4.6, 3.2, 4.2, 2.3, 4.0)</a:t>
            </a:r>
          </a:p>
          <a:p>
            <a:pPr>
              <a:buFontTx/>
              <a:buNone/>
            </a:pPr>
            <a:endParaRPr lang="en-US" altLang="en-US" sz="2000" b="1" smtClean="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#Fit linear regression model</a:t>
            </a:r>
          </a:p>
          <a:p>
            <a:pPr>
              <a:buFontTx/>
              <a:buNone/>
            </a:pPr>
            <a:endParaRPr lang="en-US" altLang="en-US" sz="2000" b="1" smtClean="0"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regmodel &lt;- lm(chol ~ age)</a:t>
            </a:r>
          </a:p>
          <a:p>
            <a:pPr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summary(regmodel)</a:t>
            </a: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685800" y="2133600"/>
            <a:ext cx="8001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AU" altLang="en-US"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 smtClean="0">
                <a:solidFill>
                  <a:srgbClr val="C00000"/>
                </a:solidFill>
              </a:rPr>
              <a:t>Results of R analysis</a:t>
            </a:r>
            <a:endParaRPr lang="en-AU" altLang="en-US" smtClean="0">
              <a:solidFill>
                <a:srgbClr val="C00000"/>
              </a:solidFill>
            </a:endParaRPr>
          </a:p>
        </p:txBody>
      </p:sp>
      <p:sp>
        <p:nvSpPr>
          <p:cNvPr id="55299" name="Text Box 7"/>
          <p:cNvSpPr txBox="1">
            <a:spLocks noChangeArrowheads="1"/>
          </p:cNvSpPr>
          <p:nvPr/>
        </p:nvSpPr>
        <p:spPr bwMode="auto">
          <a:xfrm>
            <a:off x="533400" y="1084263"/>
            <a:ext cx="8153400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&gt; summary(regmodel)</a:t>
            </a:r>
          </a:p>
          <a:p>
            <a:pPr>
              <a:spcBef>
                <a:spcPct val="0"/>
              </a:spcBef>
              <a:buFontTx/>
              <a:buNone/>
            </a:pPr>
            <a:endParaRPr lang="en-AU" altLang="en-US" sz="1800" b="1">
              <a:solidFill>
                <a:srgbClr val="0033CC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Call: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lm(formula = chol ~ age)</a:t>
            </a:r>
          </a:p>
          <a:p>
            <a:pPr>
              <a:spcBef>
                <a:spcPct val="0"/>
              </a:spcBef>
              <a:buFontTx/>
              <a:buNone/>
            </a:pPr>
            <a:endParaRPr lang="en-AU" altLang="en-US" sz="1800" b="1">
              <a:solidFill>
                <a:srgbClr val="0033CC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Residuals: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     Min       1Q   Median       3Q      Max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-0.40729 -0.24133 -0.04522  0.17939  0.63040 </a:t>
            </a:r>
          </a:p>
          <a:p>
            <a:pPr>
              <a:spcBef>
                <a:spcPct val="0"/>
              </a:spcBef>
              <a:buFontTx/>
              <a:buNone/>
            </a:pPr>
            <a:endParaRPr lang="en-AU" altLang="en-US" sz="1800" b="1">
              <a:solidFill>
                <a:srgbClr val="0033CC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Coefficients: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            Estimate Std. Error t value Pr(&gt;|t|)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(Intercept) 1.089218   0.221466   4.918 0.000154 ***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age         0.057788   0.005399  10.704 1.06e-08 ***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---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600" b="1">
                <a:solidFill>
                  <a:srgbClr val="0033CC"/>
                </a:solidFill>
                <a:latin typeface="Courier New" panose="02070309020205020404" pitchFamily="49" charset="0"/>
              </a:rPr>
              <a:t>Signif. codes:  0 '***' 0.001 '**' 0.01 '*' 0.05 '.' 0.1 ' ' 1</a:t>
            </a: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endParaRPr lang="en-AU" altLang="en-US" sz="1800" b="1">
              <a:solidFill>
                <a:srgbClr val="0033CC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Residual standard error: 0.3027 on 16 degrees of freedom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Multiple R-Squared: 0.8775,     Adjusted R-squared: 0.8698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1800" b="1">
                <a:solidFill>
                  <a:srgbClr val="0033CC"/>
                </a:solidFill>
                <a:latin typeface="Courier New" panose="02070309020205020404" pitchFamily="49" charset="0"/>
              </a:rPr>
              <a:t>F-statistic: 114.6 on 1 and 16 DF,  p-value: 1.058e-08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 sz="3400" smtClean="0">
                <a:solidFill>
                  <a:srgbClr val="C00000"/>
                </a:solidFill>
              </a:rPr>
              <a:t>ANOVA result </a:t>
            </a:r>
            <a:endParaRPr lang="en-US" altLang="en-US" sz="3400" smtClean="0">
              <a:solidFill>
                <a:srgbClr val="C00000"/>
              </a:solidFill>
              <a:latin typeface="Symbol" panose="05050102010706020507" pitchFamily="18" charset="2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497888" cy="521176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&gt; anova(regmodel)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Analysis of Variance Table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000" b="1" smtClean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Response: chol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          Df  Sum Sq Mean Sq F value    Pr(&gt;F)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age        1 10.4944 10.4944  114.57 1.058e-08 ***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Residuals 16  1.4656  0.0916                    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b="1" smtClean="0">
                <a:latin typeface="Courier New" panose="02070309020205020404" pitchFamily="49" charset="0"/>
              </a:rPr>
              <a:t>---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700" b="1" smtClean="0">
                <a:latin typeface="Courier New" panose="02070309020205020404" pitchFamily="49" charset="0"/>
              </a:rPr>
              <a:t>Signif. codes:  0 '***' 0.001 '**' 0.01 '*' 0.05 '.' 0.1 ' ' 1</a:t>
            </a:r>
            <a:r>
              <a:rPr lang="en-US" altLang="en-US" sz="1700" smtClean="0"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56324" name="Rectangle 5"/>
          <p:cNvSpPr>
            <a:spLocks noChangeArrowheads="1"/>
          </p:cNvSpPr>
          <p:nvPr/>
        </p:nvSpPr>
        <p:spPr bwMode="auto">
          <a:xfrm>
            <a:off x="685800" y="2133600"/>
            <a:ext cx="8001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AU" altLang="en-US"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Fit=Regmodel$fitted.values</a:t>
            </a:r>
          </a:p>
          <a:p>
            <a:r>
              <a:rPr lang="en-US" alt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Res=Regmodel$residuals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Recall the “sample variance”</a:t>
            </a:r>
          </a:p>
        </p:txBody>
      </p:sp>
      <p:graphicFrame>
        <p:nvGraphicFramePr>
          <p:cNvPr id="58371" name="Object 9"/>
          <p:cNvGraphicFramePr>
            <a:graphicFrameLocks noChangeAspect="1"/>
          </p:cNvGraphicFramePr>
          <p:nvPr/>
        </p:nvGraphicFramePr>
        <p:xfrm>
          <a:off x="347663" y="1849438"/>
          <a:ext cx="5716587" cy="390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2" name="Mtb Graph" r:id="rId3" imgW="7082600" imgH="4842091" progId="MinitabGraph.Document">
                  <p:embed/>
                </p:oleObj>
              </mc:Choice>
              <mc:Fallback>
                <p:oleObj name="Mtb Graph" r:id="rId3" imgW="7082600" imgH="4842091" progId="MinitabGraph.Documen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1849438"/>
                        <a:ext cx="5716587" cy="390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78500" y="2125663"/>
            <a:ext cx="3365500" cy="3579812"/>
            <a:chOff x="3640" y="1339"/>
            <a:chExt cx="2120" cy="2255"/>
          </a:xfrm>
        </p:grpSpPr>
        <p:sp>
          <p:nvSpPr>
            <p:cNvPr id="58373" name="Text Box 11"/>
            <p:cNvSpPr txBox="1">
              <a:spLocks noChangeArrowheads="1"/>
            </p:cNvSpPr>
            <p:nvPr/>
          </p:nvSpPr>
          <p:spPr bwMode="auto">
            <a:xfrm>
              <a:off x="3640" y="1339"/>
              <a:ext cx="21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/>
                <a:t>The </a:t>
              </a:r>
              <a:r>
                <a:rPr lang="en-US" altLang="en-US" sz="2800" b="1">
                  <a:solidFill>
                    <a:schemeClr val="accent2"/>
                  </a:solidFill>
                </a:rPr>
                <a:t>sample variance</a:t>
              </a:r>
            </a:p>
          </p:txBody>
        </p:sp>
        <p:graphicFrame>
          <p:nvGraphicFramePr>
            <p:cNvPr id="58374" name="Object 13"/>
            <p:cNvGraphicFramePr>
              <a:graphicFrameLocks noChangeAspect="1"/>
            </p:cNvGraphicFramePr>
            <p:nvPr/>
          </p:nvGraphicFramePr>
          <p:xfrm>
            <a:off x="3894" y="1763"/>
            <a:ext cx="1423" cy="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3" name="Equation" r:id="rId5" imgW="1066800" imgH="609600" progId="Equation.3">
                    <p:embed/>
                  </p:oleObj>
                </mc:Choice>
                <mc:Fallback>
                  <p:oleObj name="Equation" r:id="rId5" imgW="1066800" imgH="6096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4" y="1763"/>
                          <a:ext cx="1423" cy="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75" name="Rectangle 15"/>
            <p:cNvSpPr>
              <a:spLocks noChangeArrowheads="1"/>
            </p:cNvSpPr>
            <p:nvPr/>
          </p:nvSpPr>
          <p:spPr bwMode="auto">
            <a:xfrm>
              <a:off x="3640" y="2729"/>
              <a:ext cx="1809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estimates </a:t>
              </a:r>
              <a:r>
                <a:rPr lang="el-GR" altLang="en-US" sz="2800"/>
                <a:t>σ</a:t>
              </a:r>
              <a:r>
                <a:rPr lang="en-US" altLang="en-US" sz="2800" baseline="30000"/>
                <a:t>2</a:t>
              </a:r>
              <a:r>
                <a:rPr lang="en-US" altLang="en-US" sz="2800"/>
                <a:t>, the variance of the </a:t>
              </a:r>
              <a:r>
                <a:rPr lang="en-US" altLang="en-US" sz="2800" u="sng"/>
                <a:t>one</a:t>
              </a:r>
              <a:r>
                <a:rPr lang="en-US" altLang="en-US" sz="2800"/>
                <a:t> population.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Estimating </a:t>
            </a:r>
            <a:r>
              <a:rPr lang="el-GR" altLang="en-US" sz="4000" smtClean="0">
                <a:cs typeface="Times New Roman" panose="02020603050405020304" pitchFamily="18" charset="0"/>
              </a:rPr>
              <a:t>σ</a:t>
            </a:r>
            <a:r>
              <a:rPr lang="en-US" altLang="en-US" sz="4000" baseline="30000" smtClean="0">
                <a:cs typeface="Times New Roman" panose="02020603050405020304" pitchFamily="18" charset="0"/>
              </a:rPr>
              <a:t>2</a:t>
            </a:r>
            <a:r>
              <a:rPr lang="en-US" altLang="en-US" sz="4000" smtClean="0">
                <a:cs typeface="Times New Roman" panose="02020603050405020304" pitchFamily="18" charset="0"/>
              </a:rPr>
              <a:t> in regression setting</a:t>
            </a:r>
            <a:endParaRPr lang="el-GR" altLang="en-US" sz="4000" smtClean="0">
              <a:cs typeface="Times New Roman" panose="02020603050405020304" pitchFamily="18" charset="0"/>
            </a:endParaRPr>
          </a:p>
        </p:txBody>
      </p:sp>
      <p:graphicFrame>
        <p:nvGraphicFramePr>
          <p:cNvPr id="59395" name="Object 5"/>
          <p:cNvGraphicFramePr>
            <a:graphicFrameLocks noChangeAspect="1"/>
          </p:cNvGraphicFramePr>
          <p:nvPr/>
        </p:nvGraphicFramePr>
        <p:xfrm>
          <a:off x="206375" y="2460625"/>
          <a:ext cx="525780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6" name="Photo Editor Photo" r:id="rId3" imgW="30561905" imgH="18638095" progId="MSPhotoEd.3">
                  <p:embed/>
                </p:oleObj>
              </mc:Choice>
              <mc:Fallback>
                <p:oleObj name="Photo Editor Photo" r:id="rId3" imgW="30561905" imgH="18638095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2460625"/>
                        <a:ext cx="525780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708650" y="1809750"/>
            <a:ext cx="2878138" cy="4481513"/>
            <a:chOff x="3596" y="1140"/>
            <a:chExt cx="1813" cy="2823"/>
          </a:xfrm>
        </p:grpSpPr>
        <p:sp>
          <p:nvSpPr>
            <p:cNvPr id="59397" name="Text Box 7"/>
            <p:cNvSpPr txBox="1">
              <a:spLocks noChangeArrowheads="1"/>
            </p:cNvSpPr>
            <p:nvPr/>
          </p:nvSpPr>
          <p:spPr bwMode="auto">
            <a:xfrm>
              <a:off x="3596" y="1140"/>
              <a:ext cx="1813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800"/>
                <a:t>The </a:t>
              </a:r>
              <a:r>
                <a:rPr lang="en-US" altLang="en-US" sz="2800" b="1">
                  <a:solidFill>
                    <a:schemeClr val="accent2"/>
                  </a:solidFill>
                </a:rPr>
                <a:t>mean square error</a:t>
              </a:r>
              <a:endParaRPr lang="en-US" altLang="en-US" sz="2800"/>
            </a:p>
          </p:txBody>
        </p:sp>
        <p:graphicFrame>
          <p:nvGraphicFramePr>
            <p:cNvPr id="59398" name="Object 9"/>
            <p:cNvGraphicFramePr>
              <a:graphicFrameLocks noChangeAspect="1"/>
            </p:cNvGraphicFramePr>
            <p:nvPr/>
          </p:nvGraphicFramePr>
          <p:xfrm>
            <a:off x="3651" y="1933"/>
            <a:ext cx="1711" cy="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7" name="Equation" r:id="rId5" imgW="1282700" imgH="609600" progId="Equation.3">
                    <p:embed/>
                  </p:oleObj>
                </mc:Choice>
                <mc:Fallback>
                  <p:oleObj name="Equation" r:id="rId5" imgW="1282700" imgH="6096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1933"/>
                          <a:ext cx="1711" cy="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399" name="Rectangle 10"/>
            <p:cNvSpPr>
              <a:spLocks noChangeArrowheads="1"/>
            </p:cNvSpPr>
            <p:nvPr/>
          </p:nvSpPr>
          <p:spPr bwMode="auto">
            <a:xfrm>
              <a:off x="3596" y="2829"/>
              <a:ext cx="1809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estimates </a:t>
              </a:r>
              <a:r>
                <a:rPr lang="el-GR" altLang="en-US" sz="2800"/>
                <a:t>σ</a:t>
              </a:r>
              <a:r>
                <a:rPr lang="en-US" altLang="en-US" sz="2800" baseline="30000"/>
                <a:t>2</a:t>
              </a:r>
              <a:r>
                <a:rPr lang="en-US" altLang="en-US" sz="2800"/>
                <a:t>, the common variance of the </a:t>
              </a:r>
              <a:r>
                <a:rPr lang="en-US" altLang="en-US" sz="2800" u="sng"/>
                <a:t>many</a:t>
              </a:r>
              <a:r>
                <a:rPr lang="en-US" altLang="en-US" sz="2800"/>
                <a:t> populations.</a:t>
              </a:r>
            </a:p>
          </p:txBody>
        </p:sp>
      </p:grp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Other deterministic relationships</a:t>
            </a:r>
          </a:p>
        </p:txBody>
      </p:sp>
      <p:sp>
        <p:nvSpPr>
          <p:cNvPr id="21709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/>
              <a:t>Circumference = </a:t>
            </a:r>
            <a:r>
              <a:rPr lang="el-GR" altLang="en-US" sz="2800">
                <a:cs typeface="Times New Roman" panose="02020603050405020304" pitchFamily="18" charset="0"/>
              </a:rPr>
              <a:t>π</a:t>
            </a:r>
            <a:r>
              <a:rPr lang="en-US" altLang="en-US" sz="2800">
                <a:cs typeface="Times New Roman" panose="02020603050405020304" pitchFamily="18" charset="0"/>
              </a:rPr>
              <a:t>×diameter</a:t>
            </a:r>
          </a:p>
          <a:p>
            <a:r>
              <a:rPr lang="en-US" altLang="en-US" sz="2800">
                <a:cs typeface="Times New Roman" panose="02020603050405020304" pitchFamily="18" charset="0"/>
              </a:rPr>
              <a:t>Hooke’s Law: Y = </a:t>
            </a:r>
            <a:r>
              <a:rPr lang="el-GR" altLang="en-US" sz="2800">
                <a:cs typeface="Times New Roman" panose="02020603050405020304" pitchFamily="18" charset="0"/>
              </a:rPr>
              <a:t>α</a:t>
            </a:r>
            <a:r>
              <a:rPr lang="en-US" altLang="en-US" sz="2800">
                <a:cs typeface="Times New Roman" panose="02020603050405020304" pitchFamily="18" charset="0"/>
              </a:rPr>
              <a:t> + </a:t>
            </a:r>
            <a:r>
              <a:rPr lang="el-GR" altLang="en-US" sz="2800">
                <a:cs typeface="Times New Roman" panose="02020603050405020304" pitchFamily="18" charset="0"/>
              </a:rPr>
              <a:t>β</a:t>
            </a:r>
            <a:r>
              <a:rPr lang="en-US" altLang="en-US" sz="2800">
                <a:cs typeface="Times New Roman" panose="02020603050405020304" pitchFamily="18" charset="0"/>
              </a:rPr>
              <a:t>X, where Y = amount of stretch in spring, and X = applied weight.</a:t>
            </a:r>
            <a:endParaRPr lang="el-GR" altLang="en-US" sz="2800">
              <a:cs typeface="Times New Roman" panose="02020603050405020304" pitchFamily="18" charset="0"/>
            </a:endParaRPr>
          </a:p>
          <a:p>
            <a:r>
              <a:rPr lang="en-US" altLang="en-US" sz="2800">
                <a:cs typeface="Times New Roman" panose="02020603050405020304" pitchFamily="18" charset="0"/>
              </a:rPr>
              <a:t>Ohm’s Law: I = V/r, where V = voltage applied,   r = resistance, and I = current.</a:t>
            </a:r>
          </a:p>
          <a:p>
            <a:r>
              <a:rPr lang="en-US" altLang="en-US" sz="2800">
                <a:cs typeface="Times New Roman" panose="02020603050405020304" pitchFamily="18" charset="0"/>
              </a:rPr>
              <a:t>Boyle’s Law: For a constant temperature, P = </a:t>
            </a:r>
            <a:r>
              <a:rPr lang="el-GR" altLang="en-US" sz="2800">
                <a:cs typeface="Times New Roman" panose="02020603050405020304" pitchFamily="18" charset="0"/>
              </a:rPr>
              <a:t>α</a:t>
            </a:r>
            <a:r>
              <a:rPr lang="en-US" altLang="en-US" sz="2800">
                <a:cs typeface="Times New Roman" panose="02020603050405020304" pitchFamily="18" charset="0"/>
              </a:rPr>
              <a:t>/V, where P = pressure, </a:t>
            </a:r>
            <a:r>
              <a:rPr lang="el-GR" altLang="en-US" sz="2800">
                <a:cs typeface="Times New Roman" panose="02020603050405020304" pitchFamily="18" charset="0"/>
              </a:rPr>
              <a:t>α</a:t>
            </a:r>
            <a:r>
              <a:rPr lang="en-US" altLang="en-US" sz="2800">
                <a:cs typeface="Times New Roman" panose="02020603050405020304" pitchFamily="18" charset="0"/>
              </a:rPr>
              <a:t> = constant for each gas, and V = volume of gas.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676400" y="1524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/>
            </a:r>
            <a:br>
              <a:rPr lang="en-US" altLang="en-US" sz="4400">
                <a:solidFill>
                  <a:schemeClr val="tx2"/>
                </a:solidFill>
              </a:rPr>
            </a:br>
            <a:r>
              <a:rPr lang="en-US" altLang="en-US" sz="4400">
                <a:solidFill>
                  <a:srgbClr val="FF0000"/>
                </a:solidFill>
              </a:rPr>
              <a:t>Probabilistic Models</a:t>
            </a:r>
          </a:p>
        </p:txBody>
      </p:sp>
      <p:sp>
        <p:nvSpPr>
          <p:cNvPr id="216067" name="Rectangle 3"/>
          <p:cNvSpPr>
            <a:spLocks noChangeArrowheads="1"/>
          </p:cNvSpPr>
          <p:nvPr/>
        </p:nvSpPr>
        <p:spPr bwMode="auto">
          <a:xfrm>
            <a:off x="609600" y="1828800"/>
            <a:ext cx="7848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1.	Hypothesize 2 Components</a:t>
            </a:r>
          </a:p>
          <a:p>
            <a:pPr lvl="1"/>
            <a:r>
              <a:rPr lang="en-US" altLang="en-US"/>
              <a:t>Deterministic</a:t>
            </a:r>
          </a:p>
          <a:p>
            <a:pPr lvl="1"/>
            <a:r>
              <a:rPr lang="en-US" altLang="en-US"/>
              <a:t>Random Error</a:t>
            </a:r>
          </a:p>
          <a:p>
            <a:r>
              <a:rPr lang="en-US" altLang="en-US"/>
              <a:t>2.	Example: Sales Volume is 10 Times Advertising Spending + Random Error</a:t>
            </a:r>
          </a:p>
          <a:p>
            <a:pPr lvl="1"/>
            <a:r>
              <a:rPr lang="en-US" altLang="en-US" i="1"/>
              <a:t>Y</a:t>
            </a:r>
            <a:r>
              <a:rPr lang="en-US" altLang="en-US"/>
              <a:t> = 10</a:t>
            </a:r>
            <a:r>
              <a:rPr lang="en-US" altLang="en-US" i="1"/>
              <a:t>X </a:t>
            </a:r>
            <a:r>
              <a:rPr lang="en-US" altLang="en-US"/>
              <a:t>+ </a:t>
            </a:r>
            <a:r>
              <a:rPr lang="en-US" altLang="en-US">
                <a:latin typeface="Symbol" panose="05050102010706020507" pitchFamily="18" charset="2"/>
              </a:rPr>
              <a:t></a:t>
            </a:r>
          </a:p>
          <a:p>
            <a:pPr lvl="1"/>
            <a:r>
              <a:rPr lang="en-US" altLang="en-US"/>
              <a:t>Random Error May Be Due to Factors Other Than Advertising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>
                <a:solidFill>
                  <a:srgbClr val="FF0000"/>
                </a:solidFill>
              </a:rPr>
              <a:t>Relationship between state latitude and skin cancer mortality?</a:t>
            </a:r>
          </a:p>
        </p:txBody>
      </p:sp>
      <p:sp>
        <p:nvSpPr>
          <p:cNvPr id="201732" name="Text Box 4"/>
          <p:cNvSpPr txBox="1">
            <a:spLocks noChangeArrowheads="1"/>
          </p:cNvSpPr>
          <p:nvPr/>
        </p:nvSpPr>
        <p:spPr bwMode="auto">
          <a:xfrm>
            <a:off x="4643438" y="2303463"/>
            <a:ext cx="4329112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Mortality rate of white males due to malignant skin melanoma from 1950-1959.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LAT = degrees (north) latitude of center of state</a:t>
            </a:r>
          </a:p>
          <a:p>
            <a:pPr>
              <a:spcBef>
                <a:spcPct val="50000"/>
              </a:spcBef>
            </a:pPr>
            <a:r>
              <a:rPr lang="en-US" altLang="en-US" sz="2400"/>
              <a:t>MORT = mortality rate due to malignant skin melanoma per 10 million people</a:t>
            </a:r>
          </a:p>
        </p:txBody>
      </p:sp>
      <p:grpSp>
        <p:nvGrpSpPr>
          <p:cNvPr id="9220" name="Group 6"/>
          <p:cNvGrpSpPr>
            <a:grpSpLocks/>
          </p:cNvGrpSpPr>
          <p:nvPr/>
        </p:nvGrpSpPr>
        <p:grpSpPr bwMode="auto">
          <a:xfrm>
            <a:off x="182563" y="2206625"/>
            <a:ext cx="4292600" cy="3438525"/>
            <a:chOff x="115" y="1390"/>
            <a:chExt cx="2704" cy="2166"/>
          </a:xfrm>
        </p:grpSpPr>
        <p:sp>
          <p:nvSpPr>
            <p:cNvPr id="9221" name="Text Box 3"/>
            <p:cNvSpPr txBox="1">
              <a:spLocks noChangeArrowheads="1"/>
            </p:cNvSpPr>
            <p:nvPr/>
          </p:nvSpPr>
          <p:spPr bwMode="auto">
            <a:xfrm>
              <a:off x="219" y="1469"/>
              <a:ext cx="2548" cy="1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/>
                <a:t>#   State	   LAT   MORT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1    Alabama	   33.0      219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2    Arizona	   34.5	    160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3    Arkansas      35.0	    170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4    California     37.5	    182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5    Colorado      39.0	    149</a:t>
              </a:r>
            </a:p>
            <a:p>
              <a:pPr>
                <a:spcBef>
                  <a:spcPct val="0"/>
                </a:spcBef>
                <a:buFont typeface="WP MathB"/>
                <a:buChar char="!"/>
              </a:pPr>
              <a:r>
                <a:rPr lang="en-US" altLang="en-US" sz="2400">
                  <a:sym typeface="WP MathB"/>
                </a:rPr>
                <a:t>                                  </a:t>
              </a:r>
            </a:p>
            <a:p>
              <a:pPr>
                <a:spcBef>
                  <a:spcPct val="0"/>
                </a:spcBef>
                <a:buFont typeface="WP MathB"/>
                <a:buNone/>
              </a:pPr>
              <a:r>
                <a:rPr lang="en-US" altLang="en-US" sz="2400">
                  <a:sym typeface="WP MathB"/>
                </a:rPr>
                <a:t>49  Wyoming     43.0      134</a:t>
              </a:r>
            </a:p>
          </p:txBody>
        </p:sp>
        <p:sp>
          <p:nvSpPr>
            <p:cNvPr id="9222" name="Rectangle 5"/>
            <p:cNvSpPr>
              <a:spLocks noChangeArrowheads="1"/>
            </p:cNvSpPr>
            <p:nvPr/>
          </p:nvSpPr>
          <p:spPr bwMode="auto">
            <a:xfrm>
              <a:off x="115" y="1390"/>
              <a:ext cx="2704" cy="21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685800" y="6032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FF0000"/>
                </a:solidFill>
              </a:rPr>
              <a:t>A statistical relationship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593725" y="6394450"/>
            <a:ext cx="8167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/>
              <a:t>A relationship with some “</a:t>
            </a:r>
            <a:r>
              <a:rPr lang="en-US" altLang="en-US" sz="2400" b="1">
                <a:solidFill>
                  <a:schemeClr val="accent2"/>
                </a:solidFill>
              </a:rPr>
              <a:t>trend</a:t>
            </a:r>
            <a:r>
              <a:rPr lang="en-US" altLang="en-US" sz="2400"/>
              <a:t>”, but also with some “</a:t>
            </a:r>
            <a:r>
              <a:rPr lang="en-US" altLang="en-US" sz="2400" b="1">
                <a:solidFill>
                  <a:schemeClr val="accent2"/>
                </a:solidFill>
              </a:rPr>
              <a:t>scatter</a:t>
            </a:r>
            <a:r>
              <a:rPr lang="en-US" altLang="en-US" sz="2400"/>
              <a:t>.”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1325563" y="1658938"/>
          <a:ext cx="6721475" cy="460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Mtb Graph" r:id="rId3" imgW="4221785" imgH="2888590" progId="MinitabGraph.Document">
                  <p:embed/>
                </p:oleObj>
              </mc:Choice>
              <mc:Fallback>
                <p:oleObj name="Mtb Graph" r:id="rId3" imgW="4221785" imgH="2888590" progId="MinitabGraph.Documen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1658938"/>
                        <a:ext cx="6721475" cy="460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Simple linear regression &amp;quot;&quot;/&gt;&lt;property id=&quot;20307&quot; value=&quot;262&quot;/&gt;&lt;/object&gt;&lt;object type=&quot;3&quot; unique_id=&quot;10005&quot;&gt;&lt;property id=&quot;20148&quot; value=&quot;5&quot;/&gt;&lt;property id=&quot;20300&quot; value=&quot;Slide 2&quot;/&gt;&lt;property id=&quot;20307&quot; value=&quot;333&quot;/&gt;&lt;/object&gt;&lt;object type=&quot;3&quot; unique_id=&quot;10006&quot;&gt;&lt;property id=&quot;20148&quot; value=&quot;5&quot;/&gt;&lt;property id=&quot;20300&quot; value=&quot;Slide 3&quot;/&gt;&lt;property id=&quot;20307&quot; value=&quot;306&quot;/&gt;&lt;/object&gt;&lt;object type=&quot;3&quot; unique_id=&quot;10007&quot;&gt;&lt;property id=&quot;20148&quot; value=&quot;5&quot;/&gt;&lt;property id=&quot;20300&quot; value=&quot;Slide 4&quot;/&gt;&lt;property id=&quot;20307&quot; value=&quot;307&quot;/&gt;&lt;/object&gt;&lt;object type=&quot;3&quot; unique_id=&quot;10008&quot;&gt;&lt;property id=&quot;20148&quot; value=&quot;5&quot;/&gt;&lt;property id=&quot;20300&quot; value=&quot;Slide 5&quot;/&gt;&lt;property id=&quot;20307&quot; value=&quot;308&quot;/&gt;&lt;/object&gt;&lt;object type=&quot;3&quot; unique_id=&quot;10009&quot;&gt;&lt;property id=&quot;20148&quot; value=&quot;5&quot;/&gt;&lt;property id=&quot;20300&quot; value=&quot;Slide 6&quot;/&gt;&lt;property id=&quot;20307&quot; value=&quot;310&quot;/&gt;&lt;/object&gt;&lt;object type=&quot;3&quot; unique_id=&quot;10010&quot;&gt;&lt;property id=&quot;20148&quot; value=&quot;5&quot;/&gt;&lt;property id=&quot;20300&quot; value=&quot;Slide 7&quot;/&gt;&lt;property id=&quot;20307&quot; value=&quot;309&quot;/&gt;&lt;/object&gt;&lt;object type=&quot;3&quot; unique_id=&quot;10011&quot;&gt;&lt;property id=&quot;20148&quot; value=&quot;5&quot;/&gt;&lt;property id=&quot;20300&quot; value=&quot;Slide 8&quot;/&gt;&lt;property id=&quot;20307&quot; value=&quot;311&quot;/&gt;&lt;/object&gt;&lt;object type=&quot;3&quot; unique_id=&quot;10012&quot;&gt;&lt;property id=&quot;20148&quot; value=&quot;5&quot;/&gt;&lt;property id=&quot;20300&quot; value=&quot;Slide 9&quot;/&gt;&lt;property id=&quot;20307&quot; value=&quot;312&quot;/&gt;&lt;/object&gt;&lt;object type=&quot;3&quot; unique_id=&quot;10013&quot;&gt;&lt;property id=&quot;20148&quot; value=&quot;5&quot;/&gt;&lt;property id=&quot;20300&quot; value=&quot;Slide 10 - &amp;quot;What is simple linear regression?&amp;quot;&quot;/&gt;&lt;property id=&quot;20307&quot; value=&quot;263&quot;/&gt;&lt;/object&gt;&lt;object type=&quot;3&quot; unique_id=&quot;10014&quot;&gt;&lt;property id=&quot;20148&quot; value=&quot;5&quot;/&gt;&lt;property id=&quot;20300&quot; value=&quot;Slide 11&quot;/&gt;&lt;property id=&quot;20307&quot; value=&quot;313&quot;/&gt;&lt;/object&gt;&lt;object type=&quot;3&quot; unique_id=&quot;10015&quot;&gt;&lt;property id=&quot;20148&quot; value=&quot;5&quot;/&gt;&lt;property id=&quot;20300&quot; value=&quot;Slide 12&quot;/&gt;&lt;property id=&quot;20307&quot; value=&quot;264&quot;/&gt;&lt;/object&gt;&lt;object type=&quot;3&quot; unique_id=&quot;10016&quot;&gt;&lt;property id=&quot;20148&quot; value=&quot;5&quot;/&gt;&lt;property id=&quot;20300&quot; value=&quot;Slide 13&quot;/&gt;&lt;property id=&quot;20307&quot; value=&quot;335&quot;/&gt;&lt;/object&gt;&lt;object type=&quot;3&quot; unique_id=&quot;10017&quot;&gt;&lt;property id=&quot;20148&quot; value=&quot;5&quot;/&gt;&lt;property id=&quot;20300&quot; value=&quot;Slide 14&quot;/&gt;&lt;property id=&quot;20307&quot; value=&quot;314&quot;/&gt;&lt;/object&gt;&lt;object type=&quot;3&quot; unique_id=&quot;10018&quot;&gt;&lt;property id=&quot;20148&quot; value=&quot;5&quot;/&gt;&lt;property id=&quot;20300&quot; value=&quot;Slide 15&quot;/&gt;&lt;property id=&quot;20307&quot; value=&quot;316&quot;/&gt;&lt;/object&gt;&lt;object type=&quot;3&quot; unique_id=&quot;10019&quot;&gt;&lt;property id=&quot;20148&quot; value=&quot;5&quot;/&gt;&lt;property id=&quot;20300&quot; value=&quot;Slide 16&quot;/&gt;&lt;property id=&quot;20307&quot; value=&quot;317&quot;/&gt;&lt;/object&gt;&lt;object type=&quot;3&quot; unique_id=&quot;10020&quot;&gt;&lt;property id=&quot;20148&quot; value=&quot;5&quot;/&gt;&lt;property id=&quot;20300&quot; value=&quot;Slide 17&quot;/&gt;&lt;property id=&quot;20307&quot; value=&quot;318&quot;/&gt;&lt;/object&gt;&lt;object type=&quot;3&quot; unique_id=&quot;10021&quot;&gt;&lt;property id=&quot;20148&quot; value=&quot;5&quot;/&gt;&lt;property id=&quot;20300&quot; value=&quot;Slide 18&quot;/&gt;&lt;property id=&quot;20307&quot; value=&quot;319&quot;/&gt;&lt;/object&gt;&lt;object type=&quot;3&quot; unique_id=&quot;10022&quot;&gt;&lt;property id=&quot;20148&quot; value=&quot;5&quot;/&gt;&lt;property id=&quot;20300&quot; value=&quot;Slide 19&quot;/&gt;&lt;property id=&quot;20307&quot; value=&quot;320&quot;/&gt;&lt;/object&gt;&lt;object type=&quot;3&quot; unique_id=&quot;10023&quot;&gt;&lt;property id=&quot;20148&quot; value=&quot;5&quot;/&gt;&lt;property id=&quot;20300&quot; value=&quot;Slide 20&quot;/&gt;&lt;property id=&quot;20307&quot; value=&quot;321&quot;/&gt;&lt;/object&gt;&lt;object type=&quot;3&quot; unique_id=&quot;10024&quot;&gt;&lt;property id=&quot;20148&quot; value=&quot;5&quot;/&gt;&lt;property id=&quot;20300&quot; value=&quot;Slide 21&quot;/&gt;&lt;property id=&quot;20307&quot; value=&quot;331&quot;/&gt;&lt;/object&gt;&lt;object type=&quot;3&quot; unique_id=&quot;10025&quot;&gt;&lt;property id=&quot;20148&quot; value=&quot;5&quot;/&gt;&lt;property id=&quot;20300&quot; value=&quot;Slide 22&quot;/&gt;&lt;property id=&quot;20307&quot; value=&quot;337&quot;/&gt;&lt;/object&gt;&lt;object type=&quot;3&quot; unique_id=&quot;10026&quot;&gt;&lt;property id=&quot;20148&quot; value=&quot;5&quot;/&gt;&lt;property id=&quot;20300&quot; value=&quot;Slide 23&quot;/&gt;&lt;property id=&quot;20307&quot; value=&quot;339&quot;/&gt;&lt;/object&gt;&lt;object type=&quot;3&quot; unique_id=&quot;10027&quot;&gt;&lt;property id=&quot;20148&quot; value=&quot;5&quot;/&gt;&lt;property id=&quot;20300&quot; value=&quot;Slide 24&quot;/&gt;&lt;property id=&quot;20307&quot; value=&quot;341&quot;/&gt;&lt;/object&gt;&lt;object type=&quot;3&quot; unique_id=&quot;10028&quot;&gt;&lt;property id=&quot;20148&quot; value=&quot;5&quot;/&gt;&lt;property id=&quot;20300&quot; value=&quot;Slide 25&quot;/&gt;&lt;property id=&quot;20307&quot; value=&quot;324&quot;/&gt;&lt;/object&gt;&lt;object type=&quot;3&quot; unique_id=&quot;10029&quot;&gt;&lt;property id=&quot;20148&quot; value=&quot;5&quot;/&gt;&lt;property id=&quot;20300&quot; value=&quot;Slide 26&quot;/&gt;&lt;property id=&quot;20307&quot; value=&quot;325&quot;/&gt;&lt;/object&gt;&lt;object type=&quot;3&quot; unique_id=&quot;10030&quot;&gt;&lt;property id=&quot;20148&quot; value=&quot;5&quot;/&gt;&lt;property id=&quot;20300&quot; value=&quot;Slide 27&quot;/&gt;&lt;property id=&quot;20307&quot; value=&quot;326&quot;/&gt;&lt;/object&gt;&lt;object type=&quot;3&quot; unique_id=&quot;10031&quot;&gt;&lt;property id=&quot;20148&quot; value=&quot;5&quot;/&gt;&lt;property id=&quot;20300&quot; value=&quot;Slide 28&quot;/&gt;&lt;property id=&quot;20307&quot; value=&quot;327&quot;/&gt;&lt;/object&gt;&lt;object type=&quot;3&quot; unique_id=&quot;10032&quot;&gt;&lt;property id=&quot;20148&quot; value=&quot;5&quot;/&gt;&lt;property id=&quot;20300&quot; value=&quot;Slide 29&quot;/&gt;&lt;property id=&quot;20307&quot; value=&quot;328&quot;/&gt;&lt;/object&gt;&lt;object type=&quot;3&quot; unique_id=&quot;10033&quot;&gt;&lt;property id=&quot;20148&quot; value=&quot;5&quot;/&gt;&lt;property id=&quot;20300&quot; value=&quot;Slide 30&quot;/&gt;&lt;property id=&quot;20307&quot; value=&quot;329&quot;/&gt;&lt;/object&gt;&lt;object type=&quot;3&quot; unique_id=&quot;10034&quot;&gt;&lt;property id=&quot;20148&quot; value=&quot;5&quot;/&gt;&lt;property id=&quot;20300&quot; value=&quot;Slide 31 - &amp;quot;Which is the “best fitting line”?&amp;quot;&quot;/&gt;&lt;property id=&quot;20307&quot; value=&quot;268&quot;/&gt;&lt;/object&gt;&lt;object type=&quot;3&quot; unique_id=&quot;10036&quot;&gt;&lt;property id=&quot;20148&quot; value=&quot;5&quot;/&gt;&lt;property id=&quot;20300&quot; value=&quot;Slide 32 - &amp;quot;Prediction error (or residual error)&amp;quot;&quot;/&gt;&lt;property id=&quot;20307&quot; value=&quot;271&quot;/&gt;&lt;/object&gt;&lt;object type=&quot;3&quot; unique_id=&quot;10037&quot;&gt;&lt;property id=&quot;20148&quot; value=&quot;5&quot;/&gt;&lt;property id=&quot;20300&quot; value=&quot;Slide 33 - &amp;quot;The “least squares criterion”&amp;quot;&quot;/&gt;&lt;property id=&quot;20307&quot; value=&quot;272&quot;/&gt;&lt;/object&gt;&lt;object type=&quot;3&quot; unique_id=&quot;10038&quot;&gt;&lt;property id=&quot;20148&quot; value=&quot;5&quot;/&gt;&lt;property id=&quot;20300&quot; value=&quot;Slide 34 - &amp;quot;The least squares regression line&amp;quot;&quot;/&gt;&lt;property id=&quot;20307&quot; value=&quot;276&quot;/&gt;&lt;/object&gt;&lt;object type=&quot;3&quot; unique_id=&quot;10039&quot;&gt;&lt;property id=&quot;20148&quot; value=&quot;5&quot;/&gt;&lt;property id=&quot;20300&quot; value=&quot;Slide 35&quot;/&gt;&lt;property id=&quot;20307&quot; value=&quot;343&quot;/&gt;&lt;/object&gt;&lt;object type=&quot;3&quot; unique_id=&quot;10040&quot;&gt;&lt;property id=&quot;20148&quot; value=&quot;5&quot;/&gt;&lt;property id=&quot;20300&quot; value=&quot;Slide 36 - &amp;quot;What do the “estimated regression coefficients” b0 and b1 tell us?&amp;quot;&quot;/&gt;&lt;property id=&quot;20307&quot; value=&quot;279&quot;/&gt;&lt;/object&gt;&lt;object type=&quot;3&quot; unique_id=&quot;10041&quot;&gt;&lt;property id=&quot;20148&quot; value=&quot;5&quot;/&gt;&lt;property id=&quot;20300&quot; value=&quot;Slide 37&quot;/&gt;&lt;property id=&quot;20307&quot; value=&quot;344&quot;/&gt;&lt;/object&gt;&lt;object type=&quot;3&quot; unique_id=&quot;10042&quot;&gt;&lt;property id=&quot;20148&quot; value=&quot;5&quot;/&gt;&lt;property id=&quot;20300&quot; value=&quot;Slide 38 - &amp;quot;So, the estimated regression coefficients b0 and b1 tell us…&amp;quot;&quot;/&gt;&lt;property id=&quot;20307&quot; value=&quot;287&quot;/&gt;&lt;/object&gt;&lt;object type=&quot;3&quot; unique_id=&quot;10047&quot;&gt;&lt;property id=&quot;20148&quot; value=&quot;5&quot;/&gt;&lt;property id=&quot;20300&quot; value=&quot;Slide 49 - &amp;quot;The simple linear regression model&amp;quot;&quot;/&gt;&lt;property id=&quot;20307&quot; value=&quot;283&quot;/&gt;&lt;/object&gt;&lt;object type=&quot;3&quot; unique_id=&quot;10051&quot;&gt;&lt;property id=&quot;20148&quot; value=&quot;5&quot;/&gt;&lt;property id=&quot;20300&quot; value=&quot;Slide 56 - &amp;quot;Recall the “sample variance”&amp;quot;&quot;/&gt;&lt;property id=&quot;20307&quot; value=&quot;290&quot;/&gt;&lt;/object&gt;&lt;object type=&quot;3&quot; unique_id=&quot;10052&quot;&gt;&lt;property id=&quot;20148&quot; value=&quot;5&quot;/&gt;&lt;property id=&quot;20300&quot; value=&quot;Slide 57 - &amp;quot;Estimating σ2 in regression setting&amp;quot;&quot;/&gt;&lt;property id=&quot;20307&quot; value=&quot;291&quot;/&gt;&lt;/object&gt;&lt;object type=&quot;3&quot; unique_id=&quot;10055&quot;&gt;&lt;property id=&quot;20148&quot; value=&quot;5&quot;/&gt;&lt;property id=&quot;20300&quot; value=&quot;Slide 58 - &amp;quot;Inference for (or drawing conclusions about) β0 and β1 &amp;quot;&quot;/&gt;&lt;property id=&quot;20307&quot; value=&quot;294&quot;/&gt;&lt;/object&gt;&lt;object type=&quot;3&quot; unique_id=&quot;10056&quot;&gt;&lt;property id=&quot;20148&quot; value=&quot;5&quot;/&gt;&lt;property id=&quot;20300&quot; value=&quot;Slide 64 - &amp;quot;Relationship between state latitude and skin cancer mortality?&amp;quot;&quot;/&gt;&lt;property id=&quot;20307&quot; value=&quot;298&quot;/&gt;&lt;/object&gt;&lt;object type=&quot;3&quot; unique_id=&quot;10057&quot;&gt;&lt;property id=&quot;20148&quot; value=&quot;5&quot;/&gt;&lt;property id=&quot;20300&quot; value=&quot;Slide 65 - &amp;quot;(1-α)100% t-interval &amp;#x0D;&amp;#x0A;for slope parameter β1&amp;quot;&quot;/&gt;&lt;property id=&quot;20307&quot; value=&quot;295&quot;/&gt;&lt;/object&gt;&lt;object type=&quot;3&quot; unique_id=&quot;10058&quot;&gt;&lt;property id=&quot;20148&quot; value=&quot;5&quot;/&gt;&lt;property id=&quot;20300&quot; value=&quot;Slide 72 - &amp;quot;Hypothesis test for &amp;#x0D;&amp;#x0A;slope parameter 1&amp;quot;&quot;/&gt;&lt;property id=&quot;20307&quot; value=&quot;297&quot;/&gt;&lt;/object&gt;&lt;object type=&quot;3&quot; unique_id=&quot;10059&quot;&gt;&lt;property id=&quot;20148&quot; value=&quot;5&quot;/&gt;&lt;property id=&quot;20300&quot; value=&quot;Slide 73 - &amp;quot;Inference for slope parameter β1 &amp;#x0D;&amp;#x0A;in R&amp;quot;&quot;/&gt;&lt;property id=&quot;20307&quot; value=&quot;299&quot;/&gt;&lt;/object&gt;&lt;object type=&quot;3&quot; unique_id=&quot;10060&quot;&gt;&lt;property id=&quot;20148&quot; value=&quot;5&quot;/&gt;&lt;property id=&quot;20300&quot; value=&quot;Slide 74 - &amp;quot;(1-α)100% t-interval &amp;#x0D;&amp;#x0A;for intercept parameter β0&amp;quot;&quot;/&gt;&lt;property id=&quot;20307&quot; value=&quot;296&quot;/&gt;&lt;/object&gt;&lt;object type=&quot;3&quot; unique_id=&quot;10061&quot;&gt;&lt;property id=&quot;20148&quot; value=&quot;5&quot;/&gt;&lt;property id=&quot;20300&quot; value=&quot;Slide 75 - &amp;quot;Hypothesis test for &amp;#x0D;&amp;#x0A;intercept parameter 0&amp;quot;&quot;/&gt;&lt;property id=&quot;20307&quot; value=&quot;301&quot;/&gt;&lt;/object&gt;&lt;object type=&quot;3&quot; unique_id=&quot;10062&quot;&gt;&lt;property id=&quot;20148&quot; value=&quot;5&quot;/&gt;&lt;property id=&quot;20300&quot; value=&quot;Slide 76 - &amp;quot;Inference for intercept parameter β0 &amp;#x0D;&amp;#x0A;in R&amp;quot;&quot;/&gt;&lt;property id=&quot;20307&quot; value=&quot;302&quot;/&gt;&lt;/object&gt;&lt;object type=&quot;3&quot; unique_id=&quot;10063&quot;&gt;&lt;property id=&quot;20148&quot; value=&quot;5&quot;/&gt;&lt;property id=&quot;20300&quot; value=&quot;Slide 94 - &amp;quot;What assumptions?&amp;quot;&quot;/&gt;&lt;property id=&quot;20307&quot; value=&quot;303&quot;/&gt;&lt;/object&gt;&lt;object type=&quot;3&quot; unique_id=&quot;10947&quot;&gt;&lt;property id=&quot;20148&quot; value=&quot;5&quot;/&gt;&lt;property id=&quot;20300&quot; value=&quot;Slide 41&quot;/&gt;&lt;property id=&quot;20307&quot; value=&quot;346&quot;/&gt;&lt;/object&gt;&lt;object type=&quot;3&quot; unique_id=&quot;10949&quot;&gt;&lt;property id=&quot;20148&quot; value=&quot;5&quot;/&gt;&lt;property id=&quot;20300&quot; value=&quot;Slide 42&quot;/&gt;&lt;property id=&quot;20307&quot; value=&quot;348&quot;/&gt;&lt;/object&gt;&lt;object type=&quot;3&quot; unique_id=&quot;10950&quot;&gt;&lt;property id=&quot;20148&quot; value=&quot;5&quot;/&gt;&lt;property id=&quot;20300&quot; value=&quot;Slide 43&quot;/&gt;&lt;property id=&quot;20307&quot; value=&quot;350&quot;/&gt;&lt;/object&gt;&lt;object type=&quot;3&quot; unique_id=&quot;10951&quot;&gt;&lt;property id=&quot;20148&quot; value=&quot;5&quot;/&gt;&lt;property id=&quot;20300&quot; value=&quot;Slide 44&quot;/&gt;&lt;property id=&quot;20307&quot; value=&quot;352&quot;/&gt;&lt;/object&gt;&lt;object type=&quot;3&quot; unique_id=&quot;10952&quot;&gt;&lt;property id=&quot;20148&quot; value=&quot;5&quot;/&gt;&lt;property id=&quot;20300&quot; value=&quot;Slide 45&quot;/&gt;&lt;property id=&quot;20307&quot; value=&quot;356&quot;/&gt;&lt;/object&gt;&lt;object type=&quot;3&quot; unique_id=&quot;10953&quot;&gt;&lt;property id=&quot;20148&quot; value=&quot;5&quot;/&gt;&lt;property id=&quot;20300&quot; value=&quot;Slide 47&quot;/&gt;&lt;property id=&quot;20307&quot; value=&quot;354&quot;/&gt;&lt;/object&gt;&lt;object type=&quot;3&quot; unique_id=&quot;10954&quot;&gt;&lt;property id=&quot;20148&quot; value=&quot;5&quot;/&gt;&lt;property id=&quot;20300&quot; value=&quot;Slide 48&quot;/&gt;&lt;property id=&quot;20307&quot; value=&quot;357&quot;/&gt;&lt;/object&gt;&lt;object type=&quot;3&quot; unique_id=&quot;11153&quot;&gt;&lt;property id=&quot;20148&quot; value=&quot;5&quot;/&gt;&lt;property id=&quot;20300&quot; value=&quot;Slide 39 - &amp;quot;Relationship between state latitude and skin cancer mortality?&amp;quot;&quot;/&gt;&lt;property id=&quot;20307&quot; value=&quot;359&quot;/&gt;&lt;/object&gt;&lt;object type=&quot;3&quot; unique_id=&quot;11824&quot;&gt;&lt;property id=&quot;20148&quot; value=&quot;5&quot;/&gt;&lt;property id=&quot;20300&quot; value=&quot;Slide 59&quot;/&gt;&lt;property id=&quot;20307&quot; value=&quot;360&quot;/&gt;&lt;/object&gt;&lt;object type=&quot;3&quot; unique_id=&quot;11825&quot;&gt;&lt;property id=&quot;20148&quot; value=&quot;5&quot;/&gt;&lt;property id=&quot;20300&quot; value=&quot;Slide 60&quot;/&gt;&lt;property id=&quot;20307&quot; value=&quot;361&quot;/&gt;&lt;/object&gt;&lt;object type=&quot;3&quot; unique_id=&quot;11826&quot;&gt;&lt;property id=&quot;20148&quot; value=&quot;5&quot;/&gt;&lt;property id=&quot;20300&quot; value=&quot;Slide 61&quot;/&gt;&lt;property id=&quot;20307&quot; value=&quot;362&quot;/&gt;&lt;/object&gt;&lt;object type=&quot;3&quot; unique_id=&quot;11827&quot;&gt;&lt;property id=&quot;20148&quot; value=&quot;5&quot;/&gt;&lt;property id=&quot;20300&quot; value=&quot;Slide 62&quot;/&gt;&lt;property id=&quot;20307&quot; value=&quot;363&quot;/&gt;&lt;/object&gt;&lt;object type=&quot;3&quot; unique_id=&quot;11828&quot;&gt;&lt;property id=&quot;20148&quot; value=&quot;5&quot;/&gt;&lt;property id=&quot;20300&quot; value=&quot;Slide 66&quot;/&gt;&lt;property id=&quot;20307&quot; value=&quot;364&quot;/&gt;&lt;/object&gt;&lt;object type=&quot;3&quot; unique_id=&quot;11829&quot;&gt;&lt;property id=&quot;20148&quot; value=&quot;5&quot;/&gt;&lt;property id=&quot;20300&quot; value=&quot;Slide 67&quot;/&gt;&lt;property id=&quot;20307&quot; value=&quot;365&quot;/&gt;&lt;/object&gt;&lt;object type=&quot;3&quot; unique_id=&quot;11830&quot;&gt;&lt;property id=&quot;20148&quot; value=&quot;5&quot;/&gt;&lt;property id=&quot;20300&quot; value=&quot;Slide 68&quot;/&gt;&lt;property id=&quot;20307&quot; value=&quot;366&quot;/&gt;&lt;/object&gt;&lt;object type=&quot;3&quot; unique_id=&quot;11831&quot;&gt;&lt;property id=&quot;20148&quot; value=&quot;5&quot;/&gt;&lt;property id=&quot;20300&quot; value=&quot;Slide 69&quot;/&gt;&lt;property id=&quot;20307&quot; value=&quot;367&quot;/&gt;&lt;/object&gt;&lt;object type=&quot;3&quot; unique_id=&quot;11832&quot;&gt;&lt;property id=&quot;20148&quot; value=&quot;5&quot;/&gt;&lt;property id=&quot;20300&quot; value=&quot;Slide 70&quot;/&gt;&lt;property id=&quot;20307&quot; value=&quot;368&quot;/&gt;&lt;/object&gt;&lt;object type=&quot;3&quot; unique_id=&quot;11833&quot;&gt;&lt;property id=&quot;20148&quot; value=&quot;5&quot;/&gt;&lt;property id=&quot;20300&quot; value=&quot;Slide 71&quot;/&gt;&lt;property id=&quot;20307&quot; value=&quot;369&quot;/&gt;&lt;/object&gt;&lt;object type=&quot;3&quot; unique_id=&quot;12343&quot;&gt;&lt;property id=&quot;20148&quot; value=&quot;5&quot;/&gt;&lt;property id=&quot;20300&quot; value=&quot;Slide 63 - &amp;quot;Note the change in book&amp;quot;&quot;/&gt;&lt;property id=&quot;20307&quot; value=&quot;370&quot;/&gt;&lt;/object&gt;&lt;object type=&quot;3&quot; unique_id=&quot;12841&quot;&gt;&lt;property id=&quot;20148&quot; value=&quot;5&quot;/&gt;&lt;property id=&quot;20300&quot; value=&quot;Slide 84 - &amp;quot;Coefficient of determination&amp;#x0D;&amp;#x0A;&amp;#x0D;&amp;#x0A; R-squared&amp;quot;&quot;/&gt;&lt;property id=&quot;20307&quot; value=&quot;375&quot;/&gt;&lt;/object&gt;&lt;object type=&quot;3&quot; unique_id=&quot;12842&quot;&gt;&lt;property id=&quot;20148&quot; value=&quot;5&quot;/&gt;&lt;property id=&quot;20300&quot; value=&quot;Slide 85&quot;/&gt;&lt;property id=&quot;20307&quot; value=&quot;372&quot;/&gt;&lt;/object&gt;&lt;object type=&quot;3&quot; unique_id=&quot;13733&quot;&gt;&lt;property id=&quot;20148&quot; value=&quot;5&quot;/&gt;&lt;property id=&quot;20300&quot; value=&quot;Slide 89&quot;/&gt;&lt;property id=&quot;20307&quot; value=&quot;381&quot;/&gt;&lt;/object&gt;&lt;object type=&quot;3&quot; unique_id=&quot;13734&quot;&gt;&lt;property id=&quot;20148&quot; value=&quot;5&quot;/&gt;&lt;property id=&quot;20300&quot; value=&quot;Slide 90 - &amp;quot;Coefficient of determination&amp;quot;&quot;/&gt;&lt;property id=&quot;20307&quot; value=&quot;383&quot;/&gt;&lt;/object&gt;&lt;object type=&quot;3&quot; unique_id=&quot;13735&quot;&gt;&lt;property id=&quot;20148&quot; value=&quot;5&quot;/&gt;&lt;property id=&quot;20300&quot; value=&quot;Slide 91 - &amp;quot;Interpretations of R2&amp;quot;&quot;/&gt;&lt;property id=&quot;20307&quot; value=&quot;385&quot;/&gt;&lt;/object&gt;&lt;object type=&quot;3&quot; unique_id=&quot;13736&quot;&gt;&lt;property id=&quot;20148&quot; value=&quot;5&quot;/&gt;&lt;property id=&quot;20300&quot; value=&quot;Slide 92 - &amp;quot;R-sq on R fitted line plot&amp;quot;&quot;/&gt;&lt;property id=&quot;20307&quot; value=&quot;387&quot;/&gt;&lt;/object&gt;&lt;object type=&quot;3&quot; unique_id=&quot;13737&quot;&gt;&lt;property id=&quot;20148&quot; value=&quot;5&quot;/&gt;&lt;property id=&quot;20300&quot; value=&quot;Slide 93 - &amp;quot;R-sq on R regression output&amp;quot;&quot;/&gt;&lt;property id=&quot;20307&quot; value=&quot;389&quot;/&gt;&lt;/object&gt;&lt;object type=&quot;3&quot; unique_id=&quot;14686&quot;&gt;&lt;property id=&quot;20148&quot; value=&quot;5&quot;/&gt;&lt;property id=&quot;20300&quot; value=&quot;Slide 77 - &amp;quot;(1-α)100% t-interval &amp;#x0D;&amp;#x0A;for mean response E(Yh)&amp;quot;&quot;/&gt;&lt;property id=&quot;20307&quot; value=&quot;392&quot;/&gt;&lt;/object&gt;&lt;object type=&quot;3&quot; unique_id=&quot;14687&quot;&gt;&lt;property id=&quot;20148&quot; value=&quot;5&quot;/&gt;&lt;property id=&quot;20300&quot; value=&quot;Slide 78 - &amp;quot;“Point estimators”&amp;quot;&quot;/&gt;&lt;property id=&quot;20307&quot; value=&quot;394&quot;/&gt;&lt;/object&gt;&lt;object type=&quot;3&quot; unique_id=&quot;14688&quot;&gt;&lt;property id=&quot;20148&quot; value=&quot;5&quot;/&gt;&lt;property id=&quot;20300&quot; value=&quot;Slide 79 - &amp;quot;(1-α)100% t-interval &amp;#x0D;&amp;#x0A;for mean response E(Yh)&amp;quot;&quot;/&gt;&lt;property id=&quot;20307&quot; value=&quot;391&quot;/&gt;&lt;/object&gt;&lt;object type=&quot;3&quot; unique_id=&quot;14689&quot;&gt;&lt;property id=&quot;20148&quot; value=&quot;5&quot;/&gt;&lt;property id=&quot;20300&quot; value=&quot;Slide 80 - &amp;quot;Implications on precision&amp;quot;&quot;/&gt;&lt;property id=&quot;20307&quot; value=&quot;396&quot;/&gt;&lt;/object&gt;&lt;object type=&quot;3&quot; unique_id=&quot;14690&quot;&gt;&lt;property id=&quot;20148&quot; value=&quot;5&quot;/&gt;&lt;property id=&quot;20300&quot; value=&quot;Slide 81 - &amp;quot;Prediction interval for &amp;#x0D;&amp;#x0A;a new response Yh(new)&amp;quot;&quot;/&gt;&lt;property id=&quot;20307&quot; value=&quot;398&quot;/&gt;&lt;/object&gt;&lt;object type=&quot;3&quot; unique_id=&quot;14691&quot;&gt;&lt;property id=&quot;20148&quot; value=&quot;5&quot;/&gt;&lt;property id=&quot;20300&quot; value=&quot;Slide 82 - &amp;quot;(1-α)100% prediction interval &amp;#x0D;&amp;#x0A;for new response Yh(new)&amp;quot;&quot;/&gt;&lt;property id=&quot;20307&quot; value=&quot;400&quot;/&gt;&lt;/object&gt;&lt;object type=&quot;3&quot; unique_id=&quot;14692&quot;&gt;&lt;property id=&quot;20148&quot; value=&quot;5&quot;/&gt;&lt;property id=&quot;20300&quot; value=&quot;Slide 83 - &amp;quot;Confidence intervals and prediction intervals for response in R&amp;quot;&quot;/&gt;&lt;property id=&quot;20307&quot; value=&quot;401&quot;/&gt;&lt;/object&gt;&lt;object type=&quot;3&quot; unique_id=&quot;15123&quot;&gt;&lt;property id=&quot;20148&quot; value=&quot;5&quot;/&gt;&lt;property id=&quot;20300&quot; value=&quot;Slide 86 - &amp;quot;Simple Linear Regression:  ANOVA table&amp;#x0D;&amp;#x0A;&amp;quot;&quot;/&gt;&lt;property id=&quot;20307&quot; value=&quot;403&quot;/&gt;&lt;/object&gt;&lt;object type=&quot;3&quot; unique_id=&quot;15124&quot;&gt;&lt;property id=&quot;20148&quot; value=&quot;5&quot;/&gt;&lt;property id=&quot;20300&quot; value=&quot;Slide 88&quot;/&gt;&lt;property id=&quot;20307&quot; value=&quot;405&quot;/&gt;&lt;/object&gt;&lt;object type=&quot;3&quot; unique_id=&quot;15562&quot;&gt;&lt;property id=&quot;20148&quot; value=&quot;5&quot;/&gt;&lt;property id=&quot;20300&quot; value=&quot;Slide 87 - &amp;quot;Hypotheses:  &amp;#x0D;&amp;#x0A;&amp;quot;&quot;/&gt;&lt;property id=&quot;20307&quot; value=&quot;406&quot;/&gt;&lt;/object&gt;&lt;object type=&quot;3&quot; unique_id=&quot;15739&quot;&gt;&lt;property id=&quot;20148&quot; value=&quot;5&quot;/&gt;&lt;property id=&quot;20300&quot; value=&quot;Slide 40&quot;/&gt;&lt;property id=&quot;20307&quot; value=&quot;408&quot;/&gt;&lt;/object&gt;&lt;object type=&quot;3&quot; unique_id=&quot;16897&quot;&gt;&lt;property id=&quot;20148&quot; value=&quot;5&quot;/&gt;&lt;property id=&quot;20300&quot; value=&quot;Slide 50 - &amp;quot;An example&amp;quot;&quot;/&gt;&lt;property id=&quot;20307&quot; value=&quot;410&quot;/&gt;&lt;/object&gt;&lt;object type=&quot;3&quot; unique_id=&quot;16898&quot;&gt;&lt;property id=&quot;20148&quot; value=&quot;5&quot;/&gt;&lt;property id=&quot;20300&quot; value=&quot;Slide 51 - &amp;quot;Read data into R&amp;quot;&quot;/&gt;&lt;property id=&quot;20307&quot; value=&quot;412&quot;/&gt;&lt;/object&gt;&lt;object type=&quot;3&quot; unique_id=&quot;16899&quot;&gt;&lt;property id=&quot;20148&quot; value=&quot;5&quot;/&gt;&lt;property id=&quot;20300&quot; value=&quot;Slide 52&quot;/&gt;&lt;property id=&quot;20307&quot; value=&quot;413&quot;/&gt;&lt;/object&gt;&lt;object type=&quot;3&quot; unique_id=&quot;16900&quot;&gt;&lt;property id=&quot;20148&quot; value=&quot;5&quot;/&gt;&lt;property id=&quot;20300&quot; value=&quot;Slide 53 - &amp;quot;Regression analysis using R&amp;quot;&quot;/&gt;&lt;property id=&quot;20307&quot; value=&quot;415&quot;/&gt;&lt;/object&gt;&lt;object type=&quot;3&quot; unique_id=&quot;16901&quot;&gt;&lt;property id=&quot;20148&quot; value=&quot;5&quot;/&gt;&lt;property id=&quot;20300&quot; value=&quot;Slide 54 - &amp;quot;Results of R analysis&amp;quot;&quot;/&gt;&lt;property id=&quot;20307&quot; value=&quot;417&quot;/&gt;&lt;/object&gt;&lt;object type=&quot;3&quot; unique_id=&quot;16902&quot;&gt;&lt;property id=&quot;20148&quot; value=&quot;5&quot;/&gt;&lt;property id=&quot;20300&quot; value=&quot;Slide 55 - &amp;quot;ANOVA result &amp;quot;&quot;/&gt;&lt;property id=&quot;20307&quot; value=&quot;419&quot;/&gt;&lt;/object&gt;&lt;object type=&quot;3&quot; unique_id=&quot;17093&quot;&gt;&lt;property id=&quot;20148&quot; value=&quot;5&quot;/&gt;&lt;property id=&quot;20300&quot; value=&quot;Slide 46&quot;/&gt;&lt;property id=&quot;20307&quot; value=&quot;42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review">
  <a:themeElements>
    <a:clrScheme name="review 3">
      <a:dk1>
        <a:srgbClr val="000000"/>
      </a:dk1>
      <a:lt1>
        <a:srgbClr val="FFFFCC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review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revi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vi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review</Template>
  <TotalTime>2620</TotalTime>
  <Words>1747</Words>
  <Application>Microsoft Office PowerPoint</Application>
  <PresentationFormat>On-screen Show (4:3)</PresentationFormat>
  <Paragraphs>317</Paragraphs>
  <Slides>57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57</vt:i4>
      </vt:variant>
    </vt:vector>
  </HeadingPairs>
  <TitlesOfParts>
    <vt:vector size="77" baseType="lpstr">
      <vt:lpstr>Calibri</vt:lpstr>
      <vt:lpstr>PMingLiU</vt:lpstr>
      <vt:lpstr>Wingdings</vt:lpstr>
      <vt:lpstr>Arial</vt:lpstr>
      <vt:lpstr>Times New Roman</vt:lpstr>
      <vt:lpstr>Courier New</vt:lpstr>
      <vt:lpstr>Book Antiqua</vt:lpstr>
      <vt:lpstr>Math1</vt:lpstr>
      <vt:lpstr>Symbol</vt:lpstr>
      <vt:lpstr>Greek Symbols</vt:lpstr>
      <vt:lpstr>WP MathB</vt:lpstr>
      <vt:lpstr>SimSun</vt:lpstr>
      <vt:lpstr>SimSun</vt:lpstr>
      <vt:lpstr>review</vt:lpstr>
      <vt:lpstr>Photo Editor Photo</vt:lpstr>
      <vt:lpstr>Equation</vt:lpstr>
      <vt:lpstr>ClipArt</vt:lpstr>
      <vt:lpstr>Mtb Graph</vt:lpstr>
      <vt:lpstr>VISIO</vt:lpstr>
      <vt:lpstr>Chart</vt:lpstr>
      <vt:lpstr>Simple linear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 between state latitude and skin cancer mortality?</vt:lpstr>
      <vt:lpstr>PowerPoint Presentation</vt:lpstr>
      <vt:lpstr>PowerPoint Presentation</vt:lpstr>
      <vt:lpstr>What is simple linear regression?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is the “best fitting line”?</vt:lpstr>
      <vt:lpstr>Prediction error (or residual error)</vt:lpstr>
      <vt:lpstr>The “least squares criterion”</vt:lpstr>
      <vt:lpstr>The least squares regression line</vt:lpstr>
      <vt:lpstr>PowerPoint Presentation</vt:lpstr>
      <vt:lpstr>What do the “estimated regression coefficients” b0 and b1 tell us?</vt:lpstr>
      <vt:lpstr>PowerPoint Presentation</vt:lpstr>
      <vt:lpstr>So, the estimated regression coefficients b0 and b1 tell us…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simple linear regression model</vt:lpstr>
      <vt:lpstr>An example</vt:lpstr>
      <vt:lpstr>Read data into R</vt:lpstr>
      <vt:lpstr>PowerPoint Presentation</vt:lpstr>
      <vt:lpstr>Regression analysis using R</vt:lpstr>
      <vt:lpstr>Results of R analysis</vt:lpstr>
      <vt:lpstr>ANOVA result </vt:lpstr>
      <vt:lpstr>PowerPoint Presentation</vt:lpstr>
      <vt:lpstr>Recall the “sample variance”</vt:lpstr>
      <vt:lpstr>Estimating σ2 in regression setting</vt:lpstr>
    </vt:vector>
  </TitlesOfParts>
  <Company>Penn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Broad Overview of Key Statistical Concepts</dc:title>
  <dc:creator>LSimon</dc:creator>
  <cp:lastModifiedBy>Paul Rajamanickam Savariappan</cp:lastModifiedBy>
  <cp:revision>131</cp:revision>
  <cp:lastPrinted>1999-01-28T21:00:58Z</cp:lastPrinted>
  <dcterms:created xsi:type="dcterms:W3CDTF">2002-09-16T17:15:16Z</dcterms:created>
  <dcterms:modified xsi:type="dcterms:W3CDTF">2018-10-29T16:30:15Z</dcterms:modified>
</cp:coreProperties>
</file>